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  <p:sldMasterId id="2147483650" r:id="rId3"/>
  </p:sldMasterIdLst>
  <p:notesMasterIdLst>
    <p:notesMasterId r:id="rId24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7" r:id="rId22"/>
    <p:sldId id="278" r:id="rId23"/>
  </p:sldIdLst>
  <p:sldSz cx="9144000" cy="6858000" type="screen4x3"/>
  <p:notesSz cx="6669088" cy="9775825"/>
  <p:defaultTextStyle>
    <a:defPPr>
      <a:defRPr lang="en-GB"/>
    </a:defPPr>
    <a:lvl1pPr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42950" indent="-28575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1430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6002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0574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10" y="-90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33"/>
        <p:guide pos="2117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076325" y="800100"/>
            <a:ext cx="5251450" cy="394017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</p:sp>
      <p:sp>
        <p:nvSpPr>
          <p:cNvPr id="4098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40491" y="4994868"/>
            <a:ext cx="5925486" cy="4730993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hu-HU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13981" cy="52462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10870" algn="l"/>
                <a:tab pos="1421740" algn="l"/>
                <a:tab pos="2132609" algn="l"/>
                <a:tab pos="2843479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Lucida Sans Unicode" charset="0"/>
              </a:defRPr>
            </a:lvl1pPr>
          </a:lstStyle>
          <a:p>
            <a:endParaRPr lang="hu-HU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192488" y="0"/>
            <a:ext cx="3213981" cy="52462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10870" algn="l"/>
                <a:tab pos="1421740" algn="l"/>
                <a:tab pos="2132609" algn="l"/>
                <a:tab pos="2843479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Lucida Sans Unicode" charset="0"/>
              </a:defRPr>
            </a:lvl1pPr>
          </a:lstStyle>
          <a:p>
            <a:endParaRPr lang="hu-HU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9989734"/>
            <a:ext cx="3213981" cy="52462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10870" algn="l"/>
                <a:tab pos="1421740" algn="l"/>
                <a:tab pos="2132609" algn="l"/>
                <a:tab pos="2843479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Lucida Sans Unicode" charset="0"/>
              </a:defRPr>
            </a:lvl1pPr>
          </a:lstStyle>
          <a:p>
            <a:endParaRPr lang="hu-HU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192488" y="9989734"/>
            <a:ext cx="3213981" cy="52462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10870" algn="l"/>
                <a:tab pos="1421740" algn="l"/>
                <a:tab pos="2132609" algn="l"/>
                <a:tab pos="2843479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Lucida Sans Unicode" charset="0"/>
              </a:defRPr>
            </a:lvl1pPr>
          </a:lstStyle>
          <a:p>
            <a:fld id="{5AC8C353-C36E-432E-B664-72D781F8D9EB}" type="slidenum">
              <a:rPr lang="hu-HU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291747F4-089F-454E-B16E-97A7AAEC3E19}" type="slidenum">
              <a:rPr lang="hu-HU"/>
              <a:pPr/>
              <a:t>1</a:t>
            </a:fld>
            <a:endParaRPr lang="hu-HU"/>
          </a:p>
        </p:txBody>
      </p:sp>
      <p:sp>
        <p:nvSpPr>
          <p:cNvPr id="2867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076325" y="800100"/>
            <a:ext cx="5253038" cy="394176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40492" y="4994868"/>
            <a:ext cx="5927041" cy="4732554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lIns="89794" tIns="44897" rIns="89794" bIns="44897" anchor="ctr"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4115F22-DB88-4659-A48E-22E30D23F09B}" type="slidenum">
              <a:rPr lang="hu-HU"/>
              <a:pPr/>
              <a:t>10</a:t>
            </a:fld>
            <a:endParaRPr lang="hu-HU"/>
          </a:p>
        </p:txBody>
      </p:sp>
      <p:sp>
        <p:nvSpPr>
          <p:cNvPr id="39937" name="Text Box 1"/>
          <p:cNvSpPr txBox="1">
            <a:spLocks noChangeArrowheads="1"/>
          </p:cNvSpPr>
          <p:nvPr/>
        </p:nvSpPr>
        <p:spPr bwMode="auto">
          <a:xfrm>
            <a:off x="0" y="0"/>
            <a:ext cx="1556" cy="1562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88380" tIns="44190" rIns="88380" bIns="44190"/>
          <a:lstStyle/>
          <a:p>
            <a:pPr hangingPunct="1">
              <a:lnSpc>
                <a:spcPct val="100000"/>
              </a:lnSpc>
            </a:pPr>
            <a:fld id="{01FCFAA8-8E99-41B8-A5C5-3CD96F8396AF}" type="slidenum">
              <a:rPr lang="hu-HU">
                <a:solidFill>
                  <a:srgbClr val="000000"/>
                </a:solidFill>
                <a:latin typeface="+mn-lt" charset="0"/>
                <a:ea typeface="+mn-ea" charset="0"/>
                <a:cs typeface="+mn-ea" charset="0"/>
              </a:rPr>
              <a:pPr hangingPunct="1">
                <a:lnSpc>
                  <a:spcPct val="100000"/>
                </a:lnSpc>
              </a:pPr>
              <a:t>10</a:t>
            </a:fld>
            <a:endParaRPr lang="hu-HU">
              <a:solidFill>
                <a:srgbClr val="000000"/>
              </a:solidFill>
              <a:latin typeface="+mn-lt" charset="0"/>
              <a:ea typeface="+mn-ea" charset="0"/>
              <a:cs typeface="+mn-ea" charset="0"/>
            </a:endParaRPr>
          </a:p>
        </p:txBody>
      </p:sp>
      <p:sp>
        <p:nvSpPr>
          <p:cNvPr id="39938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892175" y="733425"/>
            <a:ext cx="4886325" cy="36655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67376" y="4643556"/>
            <a:ext cx="5334336" cy="4398419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lIns="89794" tIns="44897" rIns="89794" bIns="44897" anchor="ctr"/>
          <a:lstStyle/>
          <a:p>
            <a:pPr marL="212014" indent="-210455" eaLnBrk="1">
              <a:spcBef>
                <a:spcPct val="0"/>
              </a:spcBef>
              <a:tabLst>
                <a:tab pos="710870" algn="l"/>
                <a:tab pos="1421740" algn="l"/>
                <a:tab pos="2132609" algn="l"/>
                <a:tab pos="2843479" algn="l"/>
                <a:tab pos="3554349" algn="l"/>
                <a:tab pos="4265219" algn="l"/>
                <a:tab pos="4976089" algn="l"/>
              </a:tabLst>
            </a:pPr>
            <a:endParaRPr lang="hu-HU" sz="2000" dirty="0">
              <a:latin typeface="Arial" charset="0"/>
              <a:ea typeface="Microsoft YaHei" charset="0"/>
              <a:cs typeface="Microsoft YaHei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99DE3FA-A2A5-4F86-84C8-F58C00F6AD29}" type="slidenum">
              <a:rPr lang="hu-HU"/>
              <a:pPr/>
              <a:t>11</a:t>
            </a:fld>
            <a:endParaRPr lang="hu-HU"/>
          </a:p>
        </p:txBody>
      </p:sp>
      <p:sp>
        <p:nvSpPr>
          <p:cNvPr id="40961" name="Text Box 1"/>
          <p:cNvSpPr txBox="1">
            <a:spLocks noChangeArrowheads="1"/>
          </p:cNvSpPr>
          <p:nvPr/>
        </p:nvSpPr>
        <p:spPr bwMode="auto">
          <a:xfrm>
            <a:off x="0" y="0"/>
            <a:ext cx="1556" cy="1562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88380" tIns="44190" rIns="88380" bIns="44190"/>
          <a:lstStyle/>
          <a:p>
            <a:pPr hangingPunct="1">
              <a:lnSpc>
                <a:spcPct val="100000"/>
              </a:lnSpc>
            </a:pPr>
            <a:fld id="{F45FCCE9-D393-49ED-850C-1C79B42CAE2E}" type="slidenum">
              <a:rPr lang="hu-HU">
                <a:solidFill>
                  <a:srgbClr val="000000"/>
                </a:solidFill>
                <a:latin typeface="+mn-lt" charset="0"/>
                <a:ea typeface="+mn-ea" charset="0"/>
                <a:cs typeface="+mn-ea" charset="0"/>
              </a:rPr>
              <a:pPr hangingPunct="1">
                <a:lnSpc>
                  <a:spcPct val="100000"/>
                </a:lnSpc>
              </a:pPr>
              <a:t>11</a:t>
            </a:fld>
            <a:endParaRPr lang="hu-HU">
              <a:solidFill>
                <a:srgbClr val="000000"/>
              </a:solidFill>
              <a:latin typeface="+mn-lt" charset="0"/>
              <a:ea typeface="+mn-ea" charset="0"/>
              <a:cs typeface="+mn-ea" charset="0"/>
            </a:endParaRPr>
          </a:p>
        </p:txBody>
      </p:sp>
      <p:sp>
        <p:nvSpPr>
          <p:cNvPr id="40962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731838" y="782638"/>
            <a:ext cx="5210175" cy="39084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67376" y="4951149"/>
            <a:ext cx="5340559" cy="4690397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lIns="89794" tIns="44897" rIns="89794" bIns="44897" anchor="ctr"/>
          <a:lstStyle/>
          <a:p>
            <a:pPr marL="212014" indent="-210455" eaLnBrk="1">
              <a:spcBef>
                <a:spcPct val="0"/>
              </a:spcBef>
              <a:tabLst>
                <a:tab pos="710870" algn="l"/>
                <a:tab pos="1421740" algn="l"/>
                <a:tab pos="2132609" algn="l"/>
                <a:tab pos="2843479" algn="l"/>
                <a:tab pos="3554349" algn="l"/>
                <a:tab pos="4265219" algn="l"/>
                <a:tab pos="4976089" algn="l"/>
              </a:tabLst>
            </a:pPr>
            <a:endParaRPr lang="hu-HU" sz="2000" dirty="0">
              <a:latin typeface="Arial" charset="0"/>
              <a:ea typeface="Microsoft YaHei" charset="0"/>
              <a:cs typeface="Microsoft YaHei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3D2D054-0EAD-4815-9FED-DD783CCD072C}" type="slidenum">
              <a:rPr lang="hu-HU"/>
              <a:pPr/>
              <a:t>12</a:t>
            </a:fld>
            <a:endParaRPr lang="hu-HU"/>
          </a:p>
        </p:txBody>
      </p:sp>
      <p:sp>
        <p:nvSpPr>
          <p:cNvPr id="41985" name="Text Box 1"/>
          <p:cNvSpPr txBox="1">
            <a:spLocks noChangeArrowheads="1"/>
          </p:cNvSpPr>
          <p:nvPr/>
        </p:nvSpPr>
        <p:spPr bwMode="auto">
          <a:xfrm>
            <a:off x="0" y="0"/>
            <a:ext cx="1556" cy="1562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88380" tIns="44190" rIns="88380" bIns="44190"/>
          <a:lstStyle/>
          <a:p>
            <a:pPr hangingPunct="1">
              <a:lnSpc>
                <a:spcPct val="100000"/>
              </a:lnSpc>
            </a:pPr>
            <a:fld id="{EF3B2D7B-72F8-4AAD-ABF9-EF514BA84D81}" type="slidenum">
              <a:rPr lang="hu-HU">
                <a:solidFill>
                  <a:srgbClr val="000000"/>
                </a:solidFill>
                <a:latin typeface="+mn-lt" charset="0"/>
                <a:ea typeface="+mn-ea" charset="0"/>
                <a:cs typeface="+mn-ea" charset="0"/>
              </a:rPr>
              <a:pPr hangingPunct="1">
                <a:lnSpc>
                  <a:spcPct val="100000"/>
                </a:lnSpc>
              </a:pPr>
              <a:t>12</a:t>
            </a:fld>
            <a:endParaRPr lang="hu-HU">
              <a:solidFill>
                <a:srgbClr val="000000"/>
              </a:solidFill>
              <a:latin typeface="+mn-lt" charset="0"/>
              <a:ea typeface="+mn-ea" charset="0"/>
              <a:cs typeface="+mn-ea" charset="0"/>
            </a:endParaRPr>
          </a:p>
        </p:txBody>
      </p:sp>
      <p:sp>
        <p:nvSpPr>
          <p:cNvPr id="41986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731838" y="782638"/>
            <a:ext cx="5210175" cy="39084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67376" y="4951149"/>
            <a:ext cx="5340559" cy="4690397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lIns="89794" tIns="44897" rIns="89794" bIns="44897" anchor="ctr"/>
          <a:lstStyle/>
          <a:p>
            <a:pPr marL="212014" indent="-210455" eaLnBrk="1">
              <a:spcBef>
                <a:spcPct val="0"/>
              </a:spcBef>
              <a:tabLst>
                <a:tab pos="710870" algn="l"/>
                <a:tab pos="1421740" algn="l"/>
                <a:tab pos="2132609" algn="l"/>
                <a:tab pos="2843479" algn="l"/>
                <a:tab pos="3554349" algn="l"/>
                <a:tab pos="4265219" algn="l"/>
                <a:tab pos="4976089" algn="l"/>
              </a:tabLst>
            </a:pPr>
            <a:endParaRPr lang="hu-HU" sz="2000" dirty="0">
              <a:latin typeface="Arial" charset="0"/>
              <a:ea typeface="Microsoft YaHei" charset="0"/>
              <a:cs typeface="Microsoft YaHei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30871DE-652E-4747-AA78-E0B4718DBC05}" type="slidenum">
              <a:rPr lang="hu-HU"/>
              <a:pPr/>
              <a:t>13</a:t>
            </a:fld>
            <a:endParaRPr lang="hu-HU"/>
          </a:p>
        </p:txBody>
      </p:sp>
      <p:sp>
        <p:nvSpPr>
          <p:cNvPr id="43009" name="Text Box 1"/>
          <p:cNvSpPr txBox="1">
            <a:spLocks noChangeArrowheads="1"/>
          </p:cNvSpPr>
          <p:nvPr/>
        </p:nvSpPr>
        <p:spPr bwMode="auto">
          <a:xfrm>
            <a:off x="0" y="0"/>
            <a:ext cx="1556" cy="1562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88380" tIns="44190" rIns="88380" bIns="44190"/>
          <a:lstStyle/>
          <a:p>
            <a:pPr hangingPunct="1">
              <a:lnSpc>
                <a:spcPct val="100000"/>
              </a:lnSpc>
            </a:pPr>
            <a:fld id="{177F7A07-9421-440A-9C37-56463016422E}" type="slidenum">
              <a:rPr lang="hu-HU">
                <a:solidFill>
                  <a:srgbClr val="000000"/>
                </a:solidFill>
                <a:latin typeface="+mn-lt" charset="0"/>
                <a:ea typeface="+mn-ea" charset="0"/>
                <a:cs typeface="+mn-ea" charset="0"/>
              </a:rPr>
              <a:pPr hangingPunct="1">
                <a:lnSpc>
                  <a:spcPct val="100000"/>
                </a:lnSpc>
              </a:pPr>
              <a:t>13</a:t>
            </a:fld>
            <a:endParaRPr lang="hu-HU">
              <a:solidFill>
                <a:srgbClr val="000000"/>
              </a:solidFill>
              <a:latin typeface="+mn-lt" charset="0"/>
              <a:ea typeface="+mn-ea" charset="0"/>
              <a:cs typeface="+mn-ea" charset="0"/>
            </a:endParaRPr>
          </a:p>
        </p:txBody>
      </p:sp>
      <p:sp>
        <p:nvSpPr>
          <p:cNvPr id="43010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731838" y="782638"/>
            <a:ext cx="5210175" cy="39084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67376" y="4951149"/>
            <a:ext cx="5340559" cy="4690397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lIns="89794" tIns="44897" rIns="89794" bIns="44897" anchor="ctr"/>
          <a:lstStyle/>
          <a:p>
            <a:pPr marL="212014" indent="-210455" eaLnBrk="1">
              <a:spcBef>
                <a:spcPct val="0"/>
              </a:spcBef>
              <a:tabLst>
                <a:tab pos="710870" algn="l"/>
                <a:tab pos="1421740" algn="l"/>
                <a:tab pos="2132609" algn="l"/>
                <a:tab pos="2843479" algn="l"/>
                <a:tab pos="3554349" algn="l"/>
                <a:tab pos="4265219" algn="l"/>
                <a:tab pos="4976089" algn="l"/>
              </a:tabLst>
            </a:pPr>
            <a:endParaRPr lang="hu-HU" sz="2000" dirty="0">
              <a:latin typeface="Arial" charset="0"/>
              <a:ea typeface="Microsoft YaHei" charset="0"/>
              <a:cs typeface="Microsoft YaHei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0FAF6F1-09D1-4681-81DE-99D911346237}" type="slidenum">
              <a:rPr lang="hu-HU"/>
              <a:pPr/>
              <a:t>14</a:t>
            </a:fld>
            <a:endParaRPr lang="hu-HU"/>
          </a:p>
        </p:txBody>
      </p:sp>
      <p:sp>
        <p:nvSpPr>
          <p:cNvPr id="4403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076325" y="800100"/>
            <a:ext cx="5253038" cy="394176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40492" y="4994868"/>
            <a:ext cx="5927041" cy="4732554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lIns="89794" tIns="44897" rIns="89794" bIns="44897" anchor="ctr"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4B28021-404E-4913-AB61-FE95C2EB3B34}" type="slidenum">
              <a:rPr lang="hu-HU"/>
              <a:pPr/>
              <a:t>15</a:t>
            </a:fld>
            <a:endParaRPr lang="hu-HU"/>
          </a:p>
        </p:txBody>
      </p:sp>
      <p:sp>
        <p:nvSpPr>
          <p:cNvPr id="45057" name="Text Box 1"/>
          <p:cNvSpPr txBox="1">
            <a:spLocks noChangeArrowheads="1"/>
          </p:cNvSpPr>
          <p:nvPr/>
        </p:nvSpPr>
        <p:spPr bwMode="auto">
          <a:xfrm>
            <a:off x="0" y="0"/>
            <a:ext cx="1556" cy="1562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88380" tIns="44190" rIns="88380" bIns="44190"/>
          <a:lstStyle/>
          <a:p>
            <a:pPr hangingPunct="1">
              <a:lnSpc>
                <a:spcPct val="100000"/>
              </a:lnSpc>
            </a:pPr>
            <a:fld id="{A293CD83-9A0E-41E9-B36A-327EBD6CC74C}" type="slidenum">
              <a:rPr lang="hu-HU">
                <a:solidFill>
                  <a:srgbClr val="000000"/>
                </a:solidFill>
                <a:latin typeface="+mn-lt" charset="0"/>
                <a:ea typeface="+mn-ea" charset="0"/>
                <a:cs typeface="+mn-ea" charset="0"/>
              </a:rPr>
              <a:pPr hangingPunct="1">
                <a:lnSpc>
                  <a:spcPct val="100000"/>
                </a:lnSpc>
              </a:pPr>
              <a:t>15</a:t>
            </a:fld>
            <a:endParaRPr lang="hu-HU">
              <a:solidFill>
                <a:srgbClr val="000000"/>
              </a:solidFill>
              <a:latin typeface="+mn-lt" charset="0"/>
              <a:ea typeface="+mn-ea" charset="0"/>
              <a:cs typeface="+mn-ea" charset="0"/>
            </a:endParaRPr>
          </a:p>
        </p:txBody>
      </p:sp>
      <p:sp>
        <p:nvSpPr>
          <p:cNvPr id="45058" name="Rectangle 2"/>
          <p:cNvSpPr>
            <a:spLocks noChangeArrowheads="1"/>
          </p:cNvSpPr>
          <p:nvPr/>
        </p:nvSpPr>
        <p:spPr bwMode="auto">
          <a:xfrm>
            <a:off x="3777127" y="9285551"/>
            <a:ext cx="2888849" cy="488713"/>
          </a:xfrm>
          <a:prstGeom prst="rect">
            <a:avLst/>
          </a:prstGeom>
          <a:noFill/>
          <a:ln w="9360" cap="flat">
            <a:noFill/>
            <a:round/>
            <a:headEnd/>
            <a:tailEnd/>
          </a:ln>
          <a:effectLst/>
        </p:spPr>
        <p:txBody>
          <a:bodyPr lIns="88380" tIns="45958" rIns="88380" bIns="45958" anchor="b"/>
          <a:lstStyle/>
          <a:p>
            <a:pPr marL="212014" indent="-210455" algn="r" hangingPunct="1">
              <a:lnSpc>
                <a:spcPct val="100000"/>
              </a:lnSpc>
              <a:tabLst>
                <a:tab pos="922884" algn="l"/>
                <a:tab pos="1633753" algn="l"/>
                <a:tab pos="2344623" algn="l"/>
                <a:tab pos="3053935" algn="l"/>
              </a:tabLst>
            </a:pPr>
            <a:fld id="{9FA2DC2F-04EB-445F-9D84-191547E2BF1B}" type="slidenum">
              <a:rPr lang="hu-HU" sz="1200">
                <a:solidFill>
                  <a:srgbClr val="000000"/>
                </a:solidFill>
                <a:latin typeface="+mn-lt" charset="0"/>
                <a:ea typeface="Microsoft YaHei" charset="0"/>
                <a:cs typeface="Microsoft YaHei" charset="0"/>
              </a:rPr>
              <a:pPr marL="212014" indent="-210455" algn="r" hangingPunct="1">
                <a:lnSpc>
                  <a:spcPct val="100000"/>
                </a:lnSpc>
                <a:tabLst>
                  <a:tab pos="922884" algn="l"/>
                  <a:tab pos="1633753" algn="l"/>
                  <a:tab pos="2344623" algn="l"/>
                  <a:tab pos="3053935" algn="l"/>
                </a:tabLst>
              </a:pPr>
              <a:t>15</a:t>
            </a:fld>
            <a:endParaRPr lang="hu-HU" sz="1200" dirty="0">
              <a:solidFill>
                <a:srgbClr val="000000"/>
              </a:solidFill>
              <a:latin typeface="+mn-lt" charset="0"/>
              <a:ea typeface="Microsoft YaHei" charset="0"/>
              <a:cs typeface="Microsoft YaHei" charset="0"/>
            </a:endParaRPr>
          </a:p>
        </p:txBody>
      </p:sp>
      <p:sp>
        <p:nvSpPr>
          <p:cNvPr id="45059" name="Rectangle 3"/>
          <p:cNvSpPr>
            <a:spLocks noChangeArrowheads="1"/>
          </p:cNvSpPr>
          <p:nvPr/>
        </p:nvSpPr>
        <p:spPr bwMode="auto">
          <a:xfrm>
            <a:off x="3774016" y="9285551"/>
            <a:ext cx="2888849" cy="484029"/>
          </a:xfrm>
          <a:prstGeom prst="rect">
            <a:avLst/>
          </a:prstGeom>
          <a:noFill/>
          <a:ln w="9360" cap="flat">
            <a:noFill/>
            <a:round/>
            <a:headEnd/>
            <a:tailEnd/>
          </a:ln>
          <a:effectLst/>
        </p:spPr>
        <p:txBody>
          <a:bodyPr lIns="0" tIns="0" rIns="0" bIns="0" anchor="b"/>
          <a:lstStyle/>
          <a:p>
            <a:pPr algn="r" hangingPunct="1">
              <a:lnSpc>
                <a:spcPct val="95000"/>
              </a:lnSpc>
              <a:tabLst>
                <a:tab pos="710870" algn="l"/>
                <a:tab pos="1421740" algn="l"/>
                <a:tab pos="2132609" algn="l"/>
                <a:tab pos="2841921" algn="l"/>
                <a:tab pos="2843479" algn="l"/>
              </a:tabLst>
            </a:pPr>
            <a:fld id="{27025435-0702-44B6-B55C-44F9518390E9}" type="slidenum">
              <a:rPr lang="hu-HU" sz="1200">
                <a:solidFill>
                  <a:srgbClr val="000000"/>
                </a:solidFill>
                <a:latin typeface="Times New Roman" pitchFamily="16" charset="0"/>
                <a:ea typeface="+mn-ea" charset="0"/>
                <a:cs typeface="+mn-ea" charset="0"/>
              </a:rPr>
              <a:pPr algn="r" hangingPunct="1">
                <a:lnSpc>
                  <a:spcPct val="95000"/>
                </a:lnSpc>
                <a:tabLst>
                  <a:tab pos="710870" algn="l"/>
                  <a:tab pos="1421740" algn="l"/>
                  <a:tab pos="2132609" algn="l"/>
                  <a:tab pos="2841921" algn="l"/>
                  <a:tab pos="2843479" algn="l"/>
                </a:tabLst>
              </a:pPr>
              <a:t>15</a:t>
            </a:fld>
            <a:endParaRPr lang="hu-HU" sz="1200" dirty="0">
              <a:solidFill>
                <a:srgbClr val="000000"/>
              </a:solidFill>
              <a:latin typeface="Times New Roman" pitchFamily="16" charset="0"/>
              <a:ea typeface="+mn-ea" charset="0"/>
              <a:cs typeface="+mn-ea" charset="0"/>
            </a:endParaRPr>
          </a:p>
        </p:txBody>
      </p:sp>
      <p:sp>
        <p:nvSpPr>
          <p:cNvPr id="45060" name="Rectangle 4"/>
          <p:cNvSpPr>
            <a:spLocks noChangeArrowheads="1"/>
          </p:cNvSpPr>
          <p:nvPr/>
        </p:nvSpPr>
        <p:spPr bwMode="auto">
          <a:xfrm>
            <a:off x="0" y="-2623125"/>
            <a:ext cx="1556" cy="23316146"/>
          </a:xfrm>
          <a:prstGeom prst="rect">
            <a:avLst/>
          </a:prstGeom>
          <a:solidFill>
            <a:srgbClr val="FFFFFF"/>
          </a:solidFill>
          <a:ln w="9360" cap="flat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9794" tIns="44897" rIns="89794" bIns="44897" anchor="ctr"/>
          <a:lstStyle/>
          <a:p>
            <a:endParaRPr lang="hu-HU"/>
          </a:p>
        </p:txBody>
      </p:sp>
      <p:sp>
        <p:nvSpPr>
          <p:cNvPr id="45061" name="Rectangle 5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67376" y="4643556"/>
            <a:ext cx="5329670" cy="4398419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lIns="89794" tIns="44897" rIns="89794" bIns="44897" anchor="ctr"/>
          <a:lstStyle/>
          <a:p>
            <a:pPr marL="212014" indent="-210455" eaLnBrk="1">
              <a:spcBef>
                <a:spcPct val="0"/>
              </a:spcBef>
              <a:tabLst>
                <a:tab pos="710870" algn="l"/>
                <a:tab pos="1421740" algn="l"/>
                <a:tab pos="2132609" algn="l"/>
                <a:tab pos="2843479" algn="l"/>
                <a:tab pos="3554349" algn="l"/>
                <a:tab pos="4265219" algn="l"/>
                <a:tab pos="4976089" algn="l"/>
              </a:tabLst>
            </a:pPr>
            <a:endParaRPr lang="hu-HU" sz="2000" dirty="0">
              <a:latin typeface="Arial" charset="0"/>
              <a:ea typeface="Microsoft YaHei" charset="0"/>
              <a:cs typeface="Microsoft YaHei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4B22876-B900-4C12-BD7F-4F2CFBE9F536}" type="slidenum">
              <a:rPr lang="hu-HU"/>
              <a:pPr/>
              <a:t>16</a:t>
            </a:fld>
            <a:endParaRPr lang="hu-HU"/>
          </a:p>
        </p:txBody>
      </p:sp>
      <p:sp>
        <p:nvSpPr>
          <p:cNvPr id="4608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076325" y="800100"/>
            <a:ext cx="5253038" cy="394176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40492" y="4994868"/>
            <a:ext cx="5927041" cy="4732554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lIns="89794" tIns="44897" rIns="89794" bIns="44897" anchor="ctr"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1A0A0C25-55E1-40E2-9751-B768DF341D10}" type="slidenum">
              <a:rPr lang="hu-HU"/>
              <a:pPr/>
              <a:t>17</a:t>
            </a:fld>
            <a:endParaRPr lang="hu-HU"/>
          </a:p>
        </p:txBody>
      </p:sp>
      <p:sp>
        <p:nvSpPr>
          <p:cNvPr id="4710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076325" y="800100"/>
            <a:ext cx="5253038" cy="394176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40492" y="4994868"/>
            <a:ext cx="5927041" cy="4732554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lIns="89794" tIns="44897" rIns="89794" bIns="44897" anchor="ctr"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25ED4B0-B85F-404A-A493-D7500E0C5E0F}" type="slidenum">
              <a:rPr lang="hu-HU"/>
              <a:pPr/>
              <a:t>18</a:t>
            </a:fld>
            <a:endParaRPr lang="hu-HU"/>
          </a:p>
        </p:txBody>
      </p:sp>
      <p:sp>
        <p:nvSpPr>
          <p:cNvPr id="4812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076325" y="800100"/>
            <a:ext cx="5253038" cy="394176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40492" y="4994868"/>
            <a:ext cx="5927041" cy="4732554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lIns="89794" tIns="44897" rIns="89794" bIns="44897" anchor="ctr"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5EE8A45-6771-4E1B-BA13-398C6765CCEC}" type="slidenum">
              <a:rPr lang="hu-HU"/>
              <a:pPr/>
              <a:t>19</a:t>
            </a:fld>
            <a:endParaRPr lang="hu-HU"/>
          </a:p>
        </p:txBody>
      </p:sp>
      <p:sp>
        <p:nvSpPr>
          <p:cNvPr id="5017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076325" y="800100"/>
            <a:ext cx="5253038" cy="394176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40492" y="4994868"/>
            <a:ext cx="5927041" cy="4732554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lIns="89794" tIns="44897" rIns="89794" bIns="44897" anchor="ctr"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410F57A-51B6-4D64-B656-3B7988F91EF5}" type="slidenum">
              <a:rPr lang="hu-HU"/>
              <a:pPr/>
              <a:t>2</a:t>
            </a:fld>
            <a:endParaRPr lang="hu-HU"/>
          </a:p>
        </p:txBody>
      </p:sp>
      <p:sp>
        <p:nvSpPr>
          <p:cNvPr id="2969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076325" y="800100"/>
            <a:ext cx="5253038" cy="394176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40492" y="4994868"/>
            <a:ext cx="5927041" cy="4732554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lIns="89794" tIns="44897" rIns="89794" bIns="44897" anchor="ctr"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B319A44-5293-4F48-A239-B59D86F6F804}" type="slidenum">
              <a:rPr lang="hu-HU"/>
              <a:pPr/>
              <a:t>20</a:t>
            </a:fld>
            <a:endParaRPr lang="hu-HU"/>
          </a:p>
        </p:txBody>
      </p:sp>
      <p:sp>
        <p:nvSpPr>
          <p:cNvPr id="5120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076325" y="800100"/>
            <a:ext cx="5253038" cy="394176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40492" y="4994868"/>
            <a:ext cx="5927041" cy="4732554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lIns="89794" tIns="44897" rIns="89794" bIns="44897" anchor="ctr"/>
          <a:lstStyle/>
          <a:p>
            <a:endParaRPr lang="hu-H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6C63991-EEB7-40ED-ABAF-052E32AC4DFF}" type="slidenum">
              <a:rPr lang="hu-HU"/>
              <a:pPr/>
              <a:t>3</a:t>
            </a:fld>
            <a:endParaRPr lang="hu-HU"/>
          </a:p>
        </p:txBody>
      </p:sp>
      <p:sp>
        <p:nvSpPr>
          <p:cNvPr id="30721" name="Text Box 1"/>
          <p:cNvSpPr txBox="1">
            <a:spLocks noChangeArrowheads="1"/>
          </p:cNvSpPr>
          <p:nvPr/>
        </p:nvSpPr>
        <p:spPr bwMode="auto">
          <a:xfrm>
            <a:off x="0" y="0"/>
            <a:ext cx="1556" cy="1562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88380" tIns="44190" rIns="88380" bIns="44190"/>
          <a:lstStyle/>
          <a:p>
            <a:pPr hangingPunct="1">
              <a:lnSpc>
                <a:spcPct val="100000"/>
              </a:lnSpc>
            </a:pPr>
            <a:fld id="{C281FC08-2CB6-4178-B4DE-CDBF69A00649}" type="slidenum">
              <a:rPr lang="hu-HU">
                <a:solidFill>
                  <a:srgbClr val="000000"/>
                </a:solidFill>
                <a:latin typeface="+mn-lt" charset="0"/>
                <a:ea typeface="+mn-ea" charset="0"/>
                <a:cs typeface="+mn-ea" charset="0"/>
              </a:rPr>
              <a:pPr hangingPunct="1">
                <a:lnSpc>
                  <a:spcPct val="100000"/>
                </a:lnSpc>
              </a:pPr>
              <a:t>3</a:t>
            </a:fld>
            <a:endParaRPr lang="hu-HU">
              <a:solidFill>
                <a:srgbClr val="000000"/>
              </a:solidFill>
              <a:latin typeface="+mn-lt" charset="0"/>
              <a:ea typeface="+mn-ea" charset="0"/>
              <a:cs typeface="+mn-ea" charset="0"/>
            </a:endParaRPr>
          </a:p>
        </p:txBody>
      </p:sp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2084576" y="743219"/>
            <a:ext cx="2499936" cy="3666129"/>
          </a:xfrm>
          <a:prstGeom prst="rect">
            <a:avLst/>
          </a:prstGeom>
          <a:solidFill>
            <a:srgbClr val="FFFFFF"/>
          </a:solidFill>
          <a:ln w="9360" cap="flat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9794" tIns="44897" rIns="89794" bIns="44897" anchor="ctr"/>
          <a:lstStyle/>
          <a:p>
            <a:endParaRPr lang="hu-HU"/>
          </a:p>
        </p:txBody>
      </p:sp>
      <p:sp>
        <p:nvSpPr>
          <p:cNvPr id="30723" name="Rectangle 3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67376" y="4643556"/>
            <a:ext cx="5328114" cy="4398419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lIns="89794" tIns="44897" rIns="89794" bIns="44897" anchor="ctr"/>
          <a:lstStyle/>
          <a:p>
            <a:pPr marL="212014" indent="-210455" eaLnBrk="1">
              <a:spcBef>
                <a:spcPct val="0"/>
              </a:spcBef>
              <a:tabLst>
                <a:tab pos="710870" algn="l"/>
                <a:tab pos="1421740" algn="l"/>
                <a:tab pos="2132609" algn="l"/>
                <a:tab pos="2843479" algn="l"/>
                <a:tab pos="3554349" algn="l"/>
                <a:tab pos="4265219" algn="l"/>
                <a:tab pos="4976089" algn="l"/>
              </a:tabLst>
            </a:pPr>
            <a:endParaRPr lang="hu-HU" sz="2000" dirty="0">
              <a:latin typeface="Arial" charset="0"/>
              <a:ea typeface="Microsoft YaHei" charset="0"/>
              <a:cs typeface="Microsoft YaHei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3701C88-C4BE-40A8-B700-3C2CA6EF0D63}" type="slidenum">
              <a:rPr lang="hu-HU"/>
              <a:pPr/>
              <a:t>4</a:t>
            </a:fld>
            <a:endParaRPr lang="hu-HU"/>
          </a:p>
        </p:txBody>
      </p:sp>
      <p:sp>
        <p:nvSpPr>
          <p:cNvPr id="3174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076325" y="800100"/>
            <a:ext cx="5253038" cy="394176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40492" y="4994868"/>
            <a:ext cx="5927041" cy="4732554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lIns="89794" tIns="44897" rIns="89794" bIns="44897" anchor="ctr"/>
          <a:lstStyle/>
          <a:p>
            <a:endParaRPr lang="hu-H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DC1B4CE-3265-4EA9-84E3-52ADE05960B2}" type="slidenum">
              <a:rPr lang="hu-HU"/>
              <a:pPr/>
              <a:t>5</a:t>
            </a:fld>
            <a:endParaRPr lang="hu-HU"/>
          </a:p>
        </p:txBody>
      </p:sp>
      <p:sp>
        <p:nvSpPr>
          <p:cNvPr id="32769" name="Text Box 1"/>
          <p:cNvSpPr txBox="1">
            <a:spLocks noChangeArrowheads="1"/>
          </p:cNvSpPr>
          <p:nvPr/>
        </p:nvSpPr>
        <p:spPr bwMode="auto">
          <a:xfrm>
            <a:off x="0" y="0"/>
            <a:ext cx="1556" cy="1562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88380" tIns="44190" rIns="88380" bIns="44190"/>
          <a:lstStyle/>
          <a:p>
            <a:pPr hangingPunct="1">
              <a:lnSpc>
                <a:spcPct val="100000"/>
              </a:lnSpc>
            </a:pPr>
            <a:fld id="{420CADED-7DD9-4A42-B22A-8AADF08EFF24}" type="slidenum">
              <a:rPr lang="hu-HU">
                <a:solidFill>
                  <a:srgbClr val="000000"/>
                </a:solidFill>
                <a:latin typeface="+mn-lt" charset="0"/>
                <a:ea typeface="+mn-ea" charset="0"/>
                <a:cs typeface="+mn-ea" charset="0"/>
              </a:rPr>
              <a:pPr hangingPunct="1">
                <a:lnSpc>
                  <a:spcPct val="100000"/>
                </a:lnSpc>
              </a:pPr>
              <a:t>5</a:t>
            </a:fld>
            <a:endParaRPr lang="hu-HU">
              <a:solidFill>
                <a:srgbClr val="000000"/>
              </a:solidFill>
              <a:latin typeface="+mn-lt" charset="0"/>
              <a:ea typeface="+mn-ea" charset="0"/>
              <a:cs typeface="+mn-ea" charset="0"/>
            </a:endParaRPr>
          </a:p>
        </p:txBody>
      </p:sp>
      <p:sp>
        <p:nvSpPr>
          <p:cNvPr id="32770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819150" y="869950"/>
            <a:ext cx="5711825" cy="428466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34269" y="5428933"/>
            <a:ext cx="5881927" cy="5143199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lIns="89794" tIns="44897" rIns="89794" bIns="44897" anchor="ctr"/>
          <a:lstStyle/>
          <a:p>
            <a:pPr marL="212014" indent="-210455" eaLnBrk="1">
              <a:spcBef>
                <a:spcPct val="0"/>
              </a:spcBef>
              <a:tabLst>
                <a:tab pos="710870" algn="l"/>
                <a:tab pos="1421740" algn="l"/>
                <a:tab pos="2132609" algn="l"/>
                <a:tab pos="2843479" algn="l"/>
                <a:tab pos="3554349" algn="l"/>
                <a:tab pos="4265219" algn="l"/>
                <a:tab pos="4976089" algn="l"/>
                <a:tab pos="5686958" algn="l"/>
              </a:tabLst>
            </a:pPr>
            <a:endParaRPr lang="hu-HU" sz="2000" dirty="0">
              <a:latin typeface="Arial" charset="0"/>
              <a:ea typeface="Microsoft YaHei" charset="0"/>
              <a:cs typeface="Microsoft YaHei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33936DB-B74D-48E0-9CC4-125F7BBEEE00}" type="slidenum">
              <a:rPr lang="hu-HU"/>
              <a:pPr/>
              <a:t>6</a:t>
            </a:fld>
            <a:endParaRPr lang="hu-HU"/>
          </a:p>
        </p:txBody>
      </p:sp>
      <p:sp>
        <p:nvSpPr>
          <p:cNvPr id="3379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076325" y="800100"/>
            <a:ext cx="5253038" cy="394176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40492" y="4994868"/>
            <a:ext cx="5927041" cy="4732554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lIns="89794" tIns="44897" rIns="89794" bIns="44897" anchor="ctr"/>
          <a:lstStyle/>
          <a:p>
            <a:endParaRPr lang="hu-H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B480005-E52A-4B01-9C54-C9E32DD43163}" type="slidenum">
              <a:rPr lang="hu-HU"/>
              <a:pPr/>
              <a:t>7</a:t>
            </a:fld>
            <a:endParaRPr lang="hu-HU"/>
          </a:p>
        </p:txBody>
      </p:sp>
      <p:sp>
        <p:nvSpPr>
          <p:cNvPr id="3481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076325" y="800100"/>
            <a:ext cx="5253038" cy="394176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40492" y="4994868"/>
            <a:ext cx="5927041" cy="4732554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lIns="89794" tIns="44897" rIns="89794" bIns="44897" anchor="ctr"/>
          <a:lstStyle/>
          <a:p>
            <a:endParaRPr lang="hu-H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C10FD32-4080-41E2-B3C3-49EF77FD48FD}" type="slidenum">
              <a:rPr lang="hu-HU"/>
              <a:pPr/>
              <a:t>8</a:t>
            </a:fld>
            <a:endParaRPr lang="hu-HU"/>
          </a:p>
        </p:txBody>
      </p:sp>
      <p:sp>
        <p:nvSpPr>
          <p:cNvPr id="3584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076325" y="800100"/>
            <a:ext cx="5253038" cy="394176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40492" y="4994868"/>
            <a:ext cx="5927041" cy="4732554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lIns="89794" tIns="44897" rIns="89794" bIns="44897" anchor="ctr"/>
          <a:lstStyle/>
          <a:p>
            <a:endParaRPr lang="hu-H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40379CE-63D2-4CF3-BBE4-A9CAA7D93891}" type="slidenum">
              <a:rPr lang="hu-HU"/>
              <a:pPr/>
              <a:t>9</a:t>
            </a:fld>
            <a:endParaRPr lang="hu-HU"/>
          </a:p>
        </p:txBody>
      </p:sp>
      <p:sp>
        <p:nvSpPr>
          <p:cNvPr id="3891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076325" y="800100"/>
            <a:ext cx="5253038" cy="394176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40492" y="4994868"/>
            <a:ext cx="5927041" cy="4732554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lIns="89794" tIns="44897" rIns="89794" bIns="44897" anchor="ctr"/>
          <a:lstStyle/>
          <a:p>
            <a:endParaRPr lang="hu-H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/>
              <a:t>2014. 10. 2.</a:t>
            </a:r>
          </a:p>
        </p:txBody>
      </p:sp>
      <p:sp>
        <p:nvSpPr>
          <p:cNvPr id="5" name="Dia számának helye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49F61D7E-5984-4B98-A2C3-A24E1D3DA695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/>
              <a:t>2014. 10. 2.</a:t>
            </a:r>
          </a:p>
        </p:txBody>
      </p:sp>
      <p:sp>
        <p:nvSpPr>
          <p:cNvPr id="5" name="Dia számának helye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5AB31C91-668A-41B3-BFD9-ABCCA2D88701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1604963"/>
            <a:ext cx="2055813" cy="452437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1604963"/>
            <a:ext cx="6019800" cy="452437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/>
              <a:t>2014. 10. 2.</a:t>
            </a:r>
          </a:p>
        </p:txBody>
      </p:sp>
      <p:sp>
        <p:nvSpPr>
          <p:cNvPr id="5" name="Dia számának helye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BD510285-B87C-49D1-A8F3-5BE67C5F72DE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gyéni elrendezé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85800" y="2130425"/>
            <a:ext cx="7770813" cy="1468438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0"/>
          </p:nvPr>
        </p:nvSpPr>
        <p:spPr>
          <a:xfrm>
            <a:off x="457200" y="6356350"/>
            <a:ext cx="2132013" cy="363538"/>
          </a:xfrm>
        </p:spPr>
        <p:txBody>
          <a:bodyPr/>
          <a:lstStyle>
            <a:lvl1pPr>
              <a:defRPr/>
            </a:lvl1pPr>
          </a:lstStyle>
          <a:p>
            <a:r>
              <a:rPr lang="hu-HU"/>
              <a:t>2014. 10. 2.</a:t>
            </a:r>
          </a:p>
        </p:txBody>
      </p:sp>
      <p:sp>
        <p:nvSpPr>
          <p:cNvPr id="4" name="Dia számának helye 3"/>
          <p:cNvSpPr>
            <a:spLocks noGrp="1"/>
          </p:cNvSpPr>
          <p:nvPr>
            <p:ph type="sldNum" idx="11"/>
          </p:nvPr>
        </p:nvSpPr>
        <p:spPr>
          <a:xfrm>
            <a:off x="6553200" y="6356350"/>
            <a:ext cx="2132013" cy="363538"/>
          </a:xfrm>
        </p:spPr>
        <p:txBody>
          <a:bodyPr/>
          <a:lstStyle>
            <a:lvl1pPr>
              <a:defRPr/>
            </a:lvl1pPr>
          </a:lstStyle>
          <a:p>
            <a:fld id="{9A57284B-16AD-455F-A801-9041B232FA19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/>
              <a:t>2014. 10. 2.</a:t>
            </a:r>
          </a:p>
        </p:txBody>
      </p:sp>
      <p:sp>
        <p:nvSpPr>
          <p:cNvPr id="5" name="Dia számának helye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8645BA39-4230-4803-8765-04C02635D01C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/>
              <a:t>2014. 10. 2.</a:t>
            </a:r>
          </a:p>
        </p:txBody>
      </p:sp>
      <p:sp>
        <p:nvSpPr>
          <p:cNvPr id="5" name="Dia számának helye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1AECD079-93B4-4766-9DB5-E038097225EE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/>
              <a:t>2014. 10. 2.</a:t>
            </a:r>
          </a:p>
        </p:txBody>
      </p:sp>
      <p:sp>
        <p:nvSpPr>
          <p:cNvPr id="5" name="Dia számának helye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3C56E751-84DF-4A03-AF3C-80FAB3282DAC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8600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/>
              <a:t>2014. 10. 2.</a:t>
            </a:r>
          </a:p>
        </p:txBody>
      </p:sp>
      <p:sp>
        <p:nvSpPr>
          <p:cNvPr id="6" name="Dia számának helye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6AE307F1-84E3-4437-B234-F26BBD810583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/>
              <a:t>2014. 10. 2.</a:t>
            </a:r>
          </a:p>
        </p:txBody>
      </p:sp>
      <p:sp>
        <p:nvSpPr>
          <p:cNvPr id="8" name="Dia számának helye 7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B0CA5AEE-42F5-4400-AA15-70597D5C9EEF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/>
              <a:t>2014. 10. 2.</a:t>
            </a:r>
          </a:p>
        </p:txBody>
      </p:sp>
      <p:sp>
        <p:nvSpPr>
          <p:cNvPr id="4" name="Dia számának helye 3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867DFF0A-7B7D-4D6C-8D6A-55F2E9ACDE49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/>
              <a:t>2014. 10. 2.</a:t>
            </a:r>
          </a:p>
        </p:txBody>
      </p:sp>
      <p:sp>
        <p:nvSpPr>
          <p:cNvPr id="3" name="Dia számának helye 2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8F3685E4-B24A-4D80-BE6C-DDE6AD858A7B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/>
              <a:t>2014. 10. 2.</a:t>
            </a:r>
          </a:p>
        </p:txBody>
      </p:sp>
      <p:sp>
        <p:nvSpPr>
          <p:cNvPr id="5" name="Dia számának helye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80A17FF2-C208-4743-9324-1DF4BC85933F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/>
              <a:t>2014. 10. 2.</a:t>
            </a:r>
          </a:p>
        </p:txBody>
      </p:sp>
      <p:sp>
        <p:nvSpPr>
          <p:cNvPr id="6" name="Dia számának helye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6402DD0D-7DAE-43FF-96FE-E4032C00739A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/>
              <a:t>2014. 10. 2.</a:t>
            </a:r>
          </a:p>
        </p:txBody>
      </p:sp>
      <p:sp>
        <p:nvSpPr>
          <p:cNvPr id="6" name="Dia számának helye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4676CA1D-E771-4C20-929C-0930C5F3DA24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/>
              <a:t>2014. 10. 2.</a:t>
            </a:r>
          </a:p>
        </p:txBody>
      </p:sp>
      <p:sp>
        <p:nvSpPr>
          <p:cNvPr id="5" name="Dia számának helye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E5EFF372-FFA8-4F17-8889-39B670AC5A6F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5813" cy="5849937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49937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/>
              <a:t>2014. 10. 2.</a:t>
            </a:r>
          </a:p>
        </p:txBody>
      </p:sp>
      <p:sp>
        <p:nvSpPr>
          <p:cNvPr id="5" name="Dia számának helye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99A8ABAA-DBCC-47A8-99A3-26F543C64C9A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Cím, tartalo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8013" cy="1141412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4375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646613" y="1600200"/>
            <a:ext cx="4038600" cy="4524375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idx="10"/>
          </p:nvPr>
        </p:nvSpPr>
        <p:spPr>
          <a:xfrm>
            <a:off x="457200" y="6356350"/>
            <a:ext cx="2132013" cy="363538"/>
          </a:xfrm>
        </p:spPr>
        <p:txBody>
          <a:bodyPr/>
          <a:lstStyle>
            <a:lvl1pPr>
              <a:defRPr/>
            </a:lvl1pPr>
          </a:lstStyle>
          <a:p>
            <a:r>
              <a:rPr lang="hu-HU"/>
              <a:t>2014. 10. 2.</a:t>
            </a:r>
          </a:p>
        </p:txBody>
      </p:sp>
      <p:sp>
        <p:nvSpPr>
          <p:cNvPr id="6" name="Dia számának helye 5"/>
          <p:cNvSpPr>
            <a:spLocks noGrp="1"/>
          </p:cNvSpPr>
          <p:nvPr>
            <p:ph type="sldNum" idx="11"/>
          </p:nvPr>
        </p:nvSpPr>
        <p:spPr>
          <a:xfrm>
            <a:off x="6553200" y="6356350"/>
            <a:ext cx="2132013" cy="363538"/>
          </a:xfrm>
        </p:spPr>
        <p:txBody>
          <a:bodyPr/>
          <a:lstStyle>
            <a:lvl1pPr>
              <a:defRPr/>
            </a:lvl1pPr>
          </a:lstStyle>
          <a:p>
            <a:fld id="{6517E52A-2D91-4311-8F78-F3C9C45FB3B5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/>
              <a:t>2014. 10. 2.</a:t>
            </a:r>
          </a:p>
        </p:txBody>
      </p:sp>
      <p:sp>
        <p:nvSpPr>
          <p:cNvPr id="5" name="Dia számának helye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D8333381-D282-472F-88DE-BB72E270954D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/>
              <a:t>2014. 10. 2.</a:t>
            </a:r>
          </a:p>
        </p:txBody>
      </p:sp>
      <p:sp>
        <p:nvSpPr>
          <p:cNvPr id="5" name="Dia számának helye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A490CDCF-5177-432A-A55A-8F74BCB04C6C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/>
              <a:t>2014. 10. 2.</a:t>
            </a:r>
          </a:p>
        </p:txBody>
      </p:sp>
      <p:sp>
        <p:nvSpPr>
          <p:cNvPr id="5" name="Dia számának helye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2A79CFA0-F8AC-42F4-8834-0D92A89B059A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4963"/>
            <a:ext cx="4037013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6613" y="1604963"/>
            <a:ext cx="4038600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/>
              <a:t>2014. 10. 2.</a:t>
            </a:r>
          </a:p>
        </p:txBody>
      </p:sp>
      <p:sp>
        <p:nvSpPr>
          <p:cNvPr id="6" name="Dia számának helye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91A420EA-A23B-4CC3-AF05-9464DEA0CFC6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/>
              <a:t>2014. 10. 2.</a:t>
            </a:r>
          </a:p>
        </p:txBody>
      </p:sp>
      <p:sp>
        <p:nvSpPr>
          <p:cNvPr id="8" name="Dia számának helye 7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592C7D79-C75B-49F7-8E63-915870C87ECD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/>
              <a:t>2014. 10. 2.</a:t>
            </a:r>
          </a:p>
        </p:txBody>
      </p:sp>
      <p:sp>
        <p:nvSpPr>
          <p:cNvPr id="5" name="Dia számának helye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C6749B34-ECB4-4A97-AE6C-F6A756978CCD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/>
              <a:t>2014. 10. 2.</a:t>
            </a:r>
          </a:p>
        </p:txBody>
      </p:sp>
      <p:sp>
        <p:nvSpPr>
          <p:cNvPr id="4" name="Dia számának helye 3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24645ED2-73C0-497C-B793-4DAEC6C8AC29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/>
              <a:t>2014. 10. 2.</a:t>
            </a:r>
          </a:p>
        </p:txBody>
      </p:sp>
      <p:sp>
        <p:nvSpPr>
          <p:cNvPr id="3" name="Dia számának helye 2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14208CD1-749F-4A60-B27D-7259BA765DB4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/>
              <a:t>2014. 10. 2.</a:t>
            </a:r>
          </a:p>
        </p:txBody>
      </p:sp>
      <p:sp>
        <p:nvSpPr>
          <p:cNvPr id="6" name="Dia számának helye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27EF0364-7A10-46E2-8ABB-F258877A477B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/>
              <a:t>2014. 10. 2.</a:t>
            </a:r>
          </a:p>
        </p:txBody>
      </p:sp>
      <p:sp>
        <p:nvSpPr>
          <p:cNvPr id="6" name="Dia számának helye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D05C4DE3-4A91-4BFF-A431-C168CA76B952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/>
              <a:t>2014. 10. 2.</a:t>
            </a:r>
          </a:p>
        </p:txBody>
      </p:sp>
      <p:sp>
        <p:nvSpPr>
          <p:cNvPr id="5" name="Dia számának helye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77C99352-370F-4BC0-8CD9-C78C10FA5467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3050"/>
            <a:ext cx="2055813" cy="585628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3050"/>
            <a:ext cx="6019800" cy="585628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/>
              <a:t>2014. 10. 2.</a:t>
            </a:r>
          </a:p>
        </p:txBody>
      </p:sp>
      <p:sp>
        <p:nvSpPr>
          <p:cNvPr id="5" name="Dia számának helye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56A501A9-DE07-4101-9D49-DDF889B71D37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4963"/>
            <a:ext cx="4037013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6613" y="1604963"/>
            <a:ext cx="4038600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/>
              <a:t>2014. 10. 2.</a:t>
            </a:r>
          </a:p>
        </p:txBody>
      </p:sp>
      <p:sp>
        <p:nvSpPr>
          <p:cNvPr id="6" name="Dia számának helye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8BED2B32-44F7-47A1-B5D5-3C4E2EBB6E00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/>
              <a:t>2014. 10. 2.</a:t>
            </a:r>
          </a:p>
        </p:txBody>
      </p:sp>
      <p:sp>
        <p:nvSpPr>
          <p:cNvPr id="8" name="Dia számának helye 7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29ABF4FC-C311-47FB-82FC-05D0AEB347AA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/>
              <a:t>2014. 10. 2.</a:t>
            </a:r>
          </a:p>
        </p:txBody>
      </p:sp>
      <p:sp>
        <p:nvSpPr>
          <p:cNvPr id="4" name="Dia számának helye 3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11A3E196-BC38-420F-BD93-7CC5B7D7C831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/>
              <a:t>2014. 10. 2.</a:t>
            </a:r>
          </a:p>
        </p:txBody>
      </p:sp>
      <p:sp>
        <p:nvSpPr>
          <p:cNvPr id="3" name="Dia számának helye 2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962D5E62-C4B7-4FCF-97AE-6C64B23F1A46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/>
              <a:t>2014. 10. 2.</a:t>
            </a:r>
          </a:p>
        </p:txBody>
      </p:sp>
      <p:sp>
        <p:nvSpPr>
          <p:cNvPr id="6" name="Dia számának helye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01C27A84-45B4-4C6A-A0E0-BF874F8EBBB3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/>
              <a:t>2014. 10. 2.</a:t>
            </a:r>
          </a:p>
        </p:txBody>
      </p:sp>
      <p:sp>
        <p:nvSpPr>
          <p:cNvPr id="6" name="Dia számának helye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4906E18B-42F0-42E4-AED9-46A1F275028B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130425"/>
            <a:ext cx="7770813" cy="1468438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Címszöveg formátumának szerkesztéseMintacím szerkesztése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dt"/>
          </p:nvPr>
        </p:nvSpPr>
        <p:spPr bwMode="auto">
          <a:xfrm>
            <a:off x="457200" y="6356350"/>
            <a:ext cx="2132013" cy="363538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>
            <a:lvl1pPr hangingPunct="1">
              <a:lnSpc>
                <a:spcPct val="100000"/>
              </a:lnSpc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+mn-lt"/>
                <a:cs typeface="Lucida Sans Unicode" charset="0"/>
              </a:defRPr>
            </a:lvl1pPr>
          </a:lstStyle>
          <a:p>
            <a:r>
              <a:rPr lang="hu-HU"/>
              <a:t>2014. 10. 2.</a:t>
            </a:r>
          </a:p>
        </p:txBody>
      </p:sp>
      <p:sp>
        <p:nvSpPr>
          <p:cNvPr id="1027" name="Text Box 3"/>
          <p:cNvSpPr txBox="1">
            <a:spLocks noChangeArrowheads="1"/>
          </p:cNvSpPr>
          <p:nvPr/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hu-HU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356350"/>
            <a:ext cx="2132013" cy="363538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>
            <a:lvl1pPr hangingPunct="1">
              <a:lnSpc>
                <a:spcPct val="100000"/>
              </a:lnSpc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+mn-lt"/>
                <a:cs typeface="Lucida Sans Unicode" charset="0"/>
              </a:defRPr>
            </a:lvl1pPr>
          </a:lstStyle>
          <a:p>
            <a:fld id="{A0018AD7-FAFA-4AB7-8794-145AB3956226}" type="slidenum">
              <a:rPr lang="hu-HU"/>
              <a:pPr/>
              <a:t>‹#›</a:t>
            </a:fld>
            <a:endParaRPr lang="hu-H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4963"/>
            <a:ext cx="8228013" cy="452437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Vázlatszöveg formátumának szerkesztése</a:t>
            </a:r>
          </a:p>
          <a:p>
            <a:pPr lvl="1"/>
            <a:r>
              <a:rPr lang="en-GB" smtClean="0"/>
              <a:t>Második vázlatszint</a:t>
            </a:r>
          </a:p>
          <a:p>
            <a:pPr lvl="2"/>
            <a:r>
              <a:rPr lang="en-GB" smtClean="0"/>
              <a:t>Harmadik vázlatszint</a:t>
            </a:r>
          </a:p>
          <a:p>
            <a:pPr lvl="3"/>
            <a:r>
              <a:rPr lang="en-GB" smtClean="0"/>
              <a:t>Negyedik vázlatszint</a:t>
            </a:r>
          </a:p>
          <a:p>
            <a:pPr lvl="4"/>
            <a:r>
              <a:rPr lang="en-GB" smtClean="0"/>
              <a:t>Ötödik vázlatszint</a:t>
            </a:r>
          </a:p>
          <a:p>
            <a:pPr lvl="4"/>
            <a:r>
              <a:rPr lang="en-GB" smtClean="0"/>
              <a:t>Hatodik vázlatszint</a:t>
            </a:r>
          </a:p>
          <a:p>
            <a:pPr lvl="4"/>
            <a:r>
              <a:rPr lang="en-GB" smtClean="0"/>
              <a:t>Hetedik vázlatszint</a:t>
            </a:r>
          </a:p>
          <a:p>
            <a:pPr lvl="4"/>
            <a:r>
              <a:rPr lang="en-GB" smtClean="0"/>
              <a:t>Nyolcadik vázlatszint</a:t>
            </a:r>
          </a:p>
          <a:p>
            <a:pPr lvl="4"/>
            <a:r>
              <a:rPr lang="en-GB" smtClean="0"/>
              <a:t>Kilencedik vázlatszint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84" r:id="rId12"/>
  </p:sldLayoutIdLst>
  <p:hf sldNum="0" hdr="0" ftr="0"/>
  <p:txStyles>
    <p:titleStyle>
      <a:lvl1pPr algn="l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l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Microsoft YaHei" charset="0"/>
          <a:cs typeface="Microsoft YaHei" charset="0"/>
        </a:defRPr>
      </a:lvl2pPr>
      <a:lvl3pPr marL="1143000" indent="-228600" algn="l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Microsoft YaHei" charset="0"/>
          <a:cs typeface="Microsoft YaHei" charset="0"/>
        </a:defRPr>
      </a:lvl3pPr>
      <a:lvl4pPr marL="1600200" indent="-228600" algn="l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Microsoft YaHei" charset="0"/>
          <a:cs typeface="Microsoft YaHei" charset="0"/>
        </a:defRPr>
      </a:lvl4pPr>
      <a:lvl5pPr marL="2057400" indent="-228600" algn="l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Microsoft YaHei" charset="0"/>
          <a:cs typeface="Microsoft YaHei" charset="0"/>
        </a:defRPr>
      </a:lvl5pPr>
      <a:lvl6pPr marL="2514600" indent="-228600" algn="l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Microsoft YaHei" charset="0"/>
          <a:cs typeface="Microsoft YaHei" charset="0"/>
        </a:defRPr>
      </a:lvl6pPr>
      <a:lvl7pPr marL="2971800" indent="-228600" algn="l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Microsoft YaHei" charset="0"/>
          <a:cs typeface="Microsoft YaHei" charset="0"/>
        </a:defRPr>
      </a:lvl7pPr>
      <a:lvl8pPr marL="3429000" indent="-228600" algn="l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Microsoft YaHei" charset="0"/>
          <a:cs typeface="Microsoft YaHei" charset="0"/>
        </a:defRPr>
      </a:lvl8pPr>
      <a:lvl9pPr marL="3886200" indent="-228600" algn="l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Microsoft YaHei" charset="0"/>
          <a:cs typeface="Microsoft YaHei" charset="0"/>
        </a:defRPr>
      </a:lvl9pPr>
    </p:titleStyle>
    <p:bodyStyle>
      <a:lvl1pPr marL="342900" indent="-342900" algn="l" defTabSz="449263" rtl="0" fontAlgn="base">
        <a:lnSpc>
          <a:spcPct val="102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fontAlgn="base">
        <a:lnSpc>
          <a:spcPct val="102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fontAlgn="base">
        <a:lnSpc>
          <a:spcPct val="102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fontAlgn="base">
        <a:lnSpc>
          <a:spcPct val="102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fontAlgn="base">
        <a:lnSpc>
          <a:spcPct val="102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49263" rtl="0" fontAlgn="base">
        <a:lnSpc>
          <a:spcPct val="102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49263" rtl="0" fontAlgn="base">
        <a:lnSpc>
          <a:spcPct val="102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49263" rtl="0" fontAlgn="base">
        <a:lnSpc>
          <a:spcPct val="102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49263" rtl="0" fontAlgn="base">
        <a:lnSpc>
          <a:spcPct val="102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8013" cy="1141412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Címszöveg formátumának szerkesztéseMintacím szerkesztése</a:t>
            </a: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8013" cy="452437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Vázlatszöveg formátumának szerkesztése</a:t>
            </a:r>
          </a:p>
          <a:p>
            <a:pPr lvl="1"/>
            <a:r>
              <a:rPr lang="en-GB" smtClean="0"/>
              <a:t>Második vázlatszint</a:t>
            </a:r>
          </a:p>
          <a:p>
            <a:pPr lvl="2"/>
            <a:r>
              <a:rPr lang="en-GB" smtClean="0"/>
              <a:t>Harmadik vázlatszint</a:t>
            </a:r>
          </a:p>
          <a:p>
            <a:pPr lvl="3"/>
            <a:r>
              <a:rPr lang="en-GB" smtClean="0"/>
              <a:t>Negyedik vázlatszint</a:t>
            </a:r>
          </a:p>
          <a:p>
            <a:pPr lvl="4"/>
            <a:r>
              <a:rPr lang="en-GB" smtClean="0"/>
              <a:t>Ötödik vázlatszint</a:t>
            </a:r>
          </a:p>
          <a:p>
            <a:pPr lvl="4"/>
            <a:r>
              <a:rPr lang="en-GB" smtClean="0"/>
              <a:t>Hatodik vázlatszint</a:t>
            </a:r>
          </a:p>
          <a:p>
            <a:pPr lvl="4"/>
            <a:r>
              <a:rPr lang="en-GB" smtClean="0"/>
              <a:t>Hetedik vázlatszint</a:t>
            </a:r>
          </a:p>
          <a:p>
            <a:pPr lvl="4"/>
            <a:r>
              <a:rPr lang="en-GB" smtClean="0"/>
              <a:t>Nyolcadik vázlatszint</a:t>
            </a:r>
          </a:p>
          <a:p>
            <a:pPr lvl="0"/>
            <a:r>
              <a:rPr lang="en-GB" smtClean="0"/>
              <a:t>Kilencedik vázlatszintMintaszöveg szerkesztése</a:t>
            </a:r>
          </a:p>
          <a:p>
            <a:pPr lvl="1"/>
            <a:r>
              <a:rPr lang="en-GB" smtClean="0"/>
              <a:t>Második szint</a:t>
            </a:r>
          </a:p>
          <a:p>
            <a:pPr lvl="2"/>
            <a:r>
              <a:rPr lang="en-GB" smtClean="0"/>
              <a:t>Harmadik szint</a:t>
            </a:r>
          </a:p>
          <a:p>
            <a:pPr lvl="3"/>
            <a:r>
              <a:rPr lang="en-GB" smtClean="0"/>
              <a:t>Negyedik szint</a:t>
            </a:r>
          </a:p>
          <a:p>
            <a:pPr lvl="4"/>
            <a:r>
              <a:rPr lang="en-GB" smtClean="0"/>
              <a:t>Ötödik szint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57200" y="6356350"/>
            <a:ext cx="2132013" cy="363538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>
            <a:lvl1pPr hangingPunct="1">
              <a:lnSpc>
                <a:spcPct val="100000"/>
              </a:lnSpc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+mn-lt"/>
                <a:cs typeface="Lucida Sans Unicode" charset="0"/>
              </a:defRPr>
            </a:lvl1pPr>
          </a:lstStyle>
          <a:p>
            <a:r>
              <a:rPr lang="hu-HU"/>
              <a:t>2014. 10. 2.</a:t>
            </a:r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hu-HU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356350"/>
            <a:ext cx="2132013" cy="363538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>
            <a:lvl1pPr hangingPunct="1">
              <a:lnSpc>
                <a:spcPct val="100000"/>
              </a:lnSpc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+mn-lt"/>
                <a:cs typeface="Lucida Sans Unicode" charset="0"/>
              </a:defRPr>
            </a:lvl1pPr>
          </a:lstStyle>
          <a:p>
            <a:fld id="{319AD3BF-5120-4F4B-85A6-45C94B3854EB}" type="slidenum">
              <a:rPr lang="hu-HU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85" r:id="rId12"/>
  </p:sldLayoutIdLst>
  <p:hf sldNum="0" hdr="0" ftr="0"/>
  <p:txStyles>
    <p:titleStyle>
      <a:lvl1pPr algn="l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l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Microsoft YaHei" charset="0"/>
          <a:cs typeface="Microsoft YaHei" charset="0"/>
        </a:defRPr>
      </a:lvl2pPr>
      <a:lvl3pPr marL="1143000" indent="-228600" algn="l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Microsoft YaHei" charset="0"/>
          <a:cs typeface="Microsoft YaHei" charset="0"/>
        </a:defRPr>
      </a:lvl3pPr>
      <a:lvl4pPr marL="1600200" indent="-228600" algn="l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Microsoft YaHei" charset="0"/>
          <a:cs typeface="Microsoft YaHei" charset="0"/>
        </a:defRPr>
      </a:lvl4pPr>
      <a:lvl5pPr marL="2057400" indent="-228600" algn="l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Microsoft YaHei" charset="0"/>
          <a:cs typeface="Microsoft YaHei" charset="0"/>
        </a:defRPr>
      </a:lvl5pPr>
      <a:lvl6pPr marL="2514600" indent="-228600" algn="l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Microsoft YaHei" charset="0"/>
          <a:cs typeface="Microsoft YaHei" charset="0"/>
        </a:defRPr>
      </a:lvl6pPr>
      <a:lvl7pPr marL="2971800" indent="-228600" algn="l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Microsoft YaHei" charset="0"/>
          <a:cs typeface="Microsoft YaHei" charset="0"/>
        </a:defRPr>
      </a:lvl7pPr>
      <a:lvl8pPr marL="3429000" indent="-228600" algn="l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Microsoft YaHei" charset="0"/>
          <a:cs typeface="Microsoft YaHei" charset="0"/>
        </a:defRPr>
      </a:lvl8pPr>
      <a:lvl9pPr marL="3886200" indent="-228600" algn="l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Microsoft YaHei" charset="0"/>
          <a:cs typeface="Microsoft YaHei" charset="0"/>
        </a:defRPr>
      </a:lvl9pPr>
    </p:titleStyle>
    <p:bodyStyle>
      <a:lvl1pPr marL="342900" indent="-342900" algn="l" defTabSz="449263" rtl="0" fontAlgn="base">
        <a:lnSpc>
          <a:spcPct val="102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fontAlgn="base">
        <a:lnSpc>
          <a:spcPct val="102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fontAlgn="base">
        <a:lnSpc>
          <a:spcPct val="102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fontAlgn="base">
        <a:lnSpc>
          <a:spcPct val="102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fontAlgn="base">
        <a:lnSpc>
          <a:spcPct val="102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49263" rtl="0" fontAlgn="base">
        <a:lnSpc>
          <a:spcPct val="102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49263" rtl="0" fontAlgn="base">
        <a:lnSpc>
          <a:spcPct val="102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49263" rtl="0" fontAlgn="base">
        <a:lnSpc>
          <a:spcPct val="102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49263" rtl="0" fontAlgn="base">
        <a:lnSpc>
          <a:spcPct val="102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dt"/>
          </p:nvPr>
        </p:nvSpPr>
        <p:spPr bwMode="auto">
          <a:xfrm>
            <a:off x="457200" y="6356350"/>
            <a:ext cx="2132013" cy="363538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>
            <a:lvl1pPr hangingPunct="1">
              <a:lnSpc>
                <a:spcPct val="100000"/>
              </a:lnSpc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+mn-lt"/>
                <a:cs typeface="Lucida Sans Unicode" charset="0"/>
              </a:defRPr>
            </a:lvl1pPr>
          </a:lstStyle>
          <a:p>
            <a:r>
              <a:rPr lang="hu-HU"/>
              <a:t>2014. 10. 2.</a:t>
            </a:r>
          </a:p>
        </p:txBody>
      </p:sp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hu-HU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356350"/>
            <a:ext cx="2132013" cy="363538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>
            <a:lvl1pPr hangingPunct="1">
              <a:lnSpc>
                <a:spcPct val="100000"/>
              </a:lnSpc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+mn-lt"/>
                <a:cs typeface="Lucida Sans Unicode" charset="0"/>
              </a:defRPr>
            </a:lvl1pPr>
          </a:lstStyle>
          <a:p>
            <a:fld id="{0196407D-F75B-48CD-B8F3-BF4EC4946102}" type="slidenum">
              <a:rPr lang="hu-HU"/>
              <a:pPr/>
              <a:t>‹#›</a:t>
            </a:fld>
            <a:endParaRPr lang="hu-HU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3050"/>
            <a:ext cx="8228013" cy="11430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Címszöveg formátumának szerkesztése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4963"/>
            <a:ext cx="8228013" cy="452437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Vázlatszöveg formátumának szerkesztése</a:t>
            </a:r>
          </a:p>
          <a:p>
            <a:pPr lvl="1"/>
            <a:r>
              <a:rPr lang="en-GB" smtClean="0"/>
              <a:t>Második vázlatszint</a:t>
            </a:r>
          </a:p>
          <a:p>
            <a:pPr lvl="2"/>
            <a:r>
              <a:rPr lang="en-GB" smtClean="0"/>
              <a:t>Harmadik vázlatszint</a:t>
            </a:r>
          </a:p>
          <a:p>
            <a:pPr lvl="3"/>
            <a:r>
              <a:rPr lang="en-GB" smtClean="0"/>
              <a:t>Negyedik vázlatszint</a:t>
            </a:r>
          </a:p>
          <a:p>
            <a:pPr lvl="4"/>
            <a:r>
              <a:rPr lang="en-GB" smtClean="0"/>
              <a:t>Ötödik vázlatszint</a:t>
            </a:r>
          </a:p>
          <a:p>
            <a:pPr lvl="4"/>
            <a:r>
              <a:rPr lang="en-GB" smtClean="0"/>
              <a:t>Hatodik vázlatszint</a:t>
            </a:r>
          </a:p>
          <a:p>
            <a:pPr lvl="4"/>
            <a:r>
              <a:rPr lang="en-GB" smtClean="0"/>
              <a:t>Hetedik vázlatszint</a:t>
            </a:r>
          </a:p>
          <a:p>
            <a:pPr lvl="4"/>
            <a:r>
              <a:rPr lang="en-GB" smtClean="0"/>
              <a:t>Nyolcadik vázlatszint</a:t>
            </a:r>
          </a:p>
          <a:p>
            <a:pPr lvl="4"/>
            <a:r>
              <a:rPr lang="en-GB" smtClean="0"/>
              <a:t>Kilencedik vázlatszint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/>
  <p:txStyles>
    <p:titleStyle>
      <a:lvl1pPr algn="l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l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Microsoft YaHei" charset="0"/>
          <a:cs typeface="Microsoft YaHei" charset="0"/>
        </a:defRPr>
      </a:lvl2pPr>
      <a:lvl3pPr marL="1143000" indent="-228600" algn="l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Microsoft YaHei" charset="0"/>
          <a:cs typeface="Microsoft YaHei" charset="0"/>
        </a:defRPr>
      </a:lvl3pPr>
      <a:lvl4pPr marL="1600200" indent="-228600" algn="l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Microsoft YaHei" charset="0"/>
          <a:cs typeface="Microsoft YaHei" charset="0"/>
        </a:defRPr>
      </a:lvl4pPr>
      <a:lvl5pPr marL="2057400" indent="-228600" algn="l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Microsoft YaHei" charset="0"/>
          <a:cs typeface="Microsoft YaHei" charset="0"/>
        </a:defRPr>
      </a:lvl5pPr>
      <a:lvl6pPr marL="2514600" indent="-228600" algn="l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Microsoft YaHei" charset="0"/>
          <a:cs typeface="Microsoft YaHei" charset="0"/>
        </a:defRPr>
      </a:lvl6pPr>
      <a:lvl7pPr marL="2971800" indent="-228600" algn="l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Microsoft YaHei" charset="0"/>
          <a:cs typeface="Microsoft YaHei" charset="0"/>
        </a:defRPr>
      </a:lvl7pPr>
      <a:lvl8pPr marL="3429000" indent="-228600" algn="l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Microsoft YaHei" charset="0"/>
          <a:cs typeface="Microsoft YaHei" charset="0"/>
        </a:defRPr>
      </a:lvl8pPr>
      <a:lvl9pPr marL="3886200" indent="-228600" algn="l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Microsoft YaHei" charset="0"/>
          <a:cs typeface="Microsoft YaHei" charset="0"/>
        </a:defRPr>
      </a:lvl9pPr>
    </p:titleStyle>
    <p:bodyStyle>
      <a:lvl1pPr marL="342900" indent="-342900" algn="l" defTabSz="449263" rtl="0" fontAlgn="base">
        <a:lnSpc>
          <a:spcPct val="102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fontAlgn="base">
        <a:lnSpc>
          <a:spcPct val="102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fontAlgn="base">
        <a:lnSpc>
          <a:spcPct val="102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fontAlgn="base">
        <a:lnSpc>
          <a:spcPct val="102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fontAlgn="base">
        <a:lnSpc>
          <a:spcPct val="102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49263" rtl="0" fontAlgn="base">
        <a:lnSpc>
          <a:spcPct val="102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49263" rtl="0" fontAlgn="base">
        <a:lnSpc>
          <a:spcPct val="102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49263" rtl="0" fontAlgn="base">
        <a:lnSpc>
          <a:spcPct val="102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49263" rtl="0" fontAlgn="base">
        <a:lnSpc>
          <a:spcPct val="102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1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1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765175"/>
            <a:ext cx="7772400" cy="2835275"/>
          </a:xfrm>
          <a:ln/>
        </p:spPr>
        <p:txBody>
          <a:bodyPr/>
          <a:lstStyle/>
          <a:p>
            <a:pPr algn="ctr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hu-HU" sz="4400"/>
              <a:t>"Összehasonlító mérőszámok az ingatlankezelésben" </a:t>
            </a:r>
            <a:br>
              <a:rPr lang="hu-HU" sz="4400"/>
            </a:br>
            <a:r>
              <a:rPr lang="hu-HU" sz="4400"/>
              <a:t/>
            </a:r>
            <a:br>
              <a:rPr lang="hu-HU" sz="4400"/>
            </a:br>
            <a:r>
              <a:rPr lang="hu-HU" sz="3600"/>
              <a:t>EUFIM szeminárium – 2014. október 3.</a:t>
            </a:r>
            <a:br>
              <a:rPr lang="hu-HU" sz="3600"/>
            </a:br>
            <a:endParaRPr lang="hu-HU" sz="3600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1371600" y="3886200"/>
            <a:ext cx="6400800" cy="1752600"/>
          </a:xfrm>
          <a:ln/>
        </p:spPr>
        <p:txBody>
          <a:bodyPr lIns="90000" tIns="45000" rIns="90000" bIns="45000"/>
          <a:lstStyle/>
          <a:p>
            <a:pPr marL="0" indent="0" algn="ctr">
              <a:lnSpc>
                <a:spcPct val="100000"/>
              </a:lnSpc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hu-HU" sz="2800" dirty="0"/>
              <a:t>Bérczi László </a:t>
            </a:r>
            <a:r>
              <a:rPr lang="hu-HU" sz="2000" i="1" dirty="0"/>
              <a:t>MRICS</a:t>
            </a:r>
          </a:p>
          <a:p>
            <a:pPr marL="0" indent="0" algn="ctr">
              <a:lnSpc>
                <a:spcPct val="100000"/>
              </a:lnSpc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hu-HU" sz="2000" i="1" dirty="0"/>
              <a:t>MAISZ Kezelői Bizottság elnöke</a:t>
            </a:r>
          </a:p>
          <a:p>
            <a:pPr marL="0" indent="0" algn="ctr">
              <a:lnSpc>
                <a:spcPct val="100000"/>
              </a:lnSpc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endParaRPr lang="hu-HU" sz="2000" i="1" dirty="0"/>
          </a:p>
          <a:p>
            <a:pPr marL="0" indent="0" algn="ctr">
              <a:lnSpc>
                <a:spcPct val="100000"/>
              </a:lnSpc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hu-HU" sz="1000" i="1" dirty="0"/>
              <a:t>Email: </a:t>
            </a:r>
            <a:r>
              <a:rPr lang="hu-HU" sz="1000" i="1" dirty="0" err="1"/>
              <a:t>l.berczi</a:t>
            </a:r>
            <a:r>
              <a:rPr lang="hu-HU" sz="1000" i="1" dirty="0"/>
              <a:t>@t-online .hu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285750" y="285750"/>
            <a:ext cx="8501063" cy="795338"/>
          </a:xfrm>
          <a:prstGeom prst="rect">
            <a:avLst/>
          </a:prstGeom>
          <a:noFill/>
          <a:ln w="9360" cap="flat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961313" algn="l"/>
                <a:tab pos="7962900" algn="l"/>
              </a:tabLst>
            </a:pPr>
            <a:r>
              <a:rPr lang="hu-HU" sz="2800" b="1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Az épület szintterületeinek hierarchiája</a:t>
            </a:r>
          </a:p>
          <a:p>
            <a:pPr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961313" algn="l"/>
                <a:tab pos="7962900" algn="l"/>
              </a:tabLst>
            </a:pPr>
            <a:r>
              <a:rPr lang="hu-HU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MSZ EN15221 - 6</a:t>
            </a:r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2214563" y="5786438"/>
            <a:ext cx="4929187" cy="276225"/>
          </a:xfrm>
          <a:prstGeom prst="rect">
            <a:avLst/>
          </a:prstGeom>
          <a:noFill/>
          <a:ln w="9360" cap="flat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ctr"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</a:tabLst>
            </a:pPr>
            <a:r>
              <a:rPr lang="hu-HU" sz="1200" b="1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Bérelhető terület sokszor  = Nettó szintterület (NFA)</a:t>
            </a:r>
          </a:p>
        </p:txBody>
      </p:sp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8663" y="1285875"/>
            <a:ext cx="7843837" cy="4500563"/>
          </a:xfrm>
          <a:prstGeom prst="rect">
            <a:avLst/>
          </a:prstGeom>
          <a:noFill/>
          <a:ln w="9360" cap="flat">
            <a:noFill/>
            <a:round/>
            <a:headEnd/>
            <a:tailEnd/>
          </a:ln>
          <a:effectLst/>
        </p:spPr>
      </p:pic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6011863" y="6356350"/>
            <a:ext cx="2674937" cy="365125"/>
          </a:xfrm>
          <a:prstGeom prst="rect">
            <a:avLst/>
          </a:prstGeom>
          <a:noFill/>
          <a:ln w="9360" cap="flat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r"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hu-HU" sz="800" i="1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Összehasonlító mérőszámok – Bérczi László 2014.10.03.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285750" y="285750"/>
            <a:ext cx="8501063" cy="520700"/>
          </a:xfrm>
          <a:prstGeom prst="rect">
            <a:avLst/>
          </a:prstGeom>
          <a:noFill/>
          <a:ln w="9360" cap="flat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961313" algn="l"/>
                <a:tab pos="7962900" algn="l"/>
              </a:tabLst>
            </a:pPr>
            <a:r>
              <a:rPr lang="hu-HU" sz="2800" b="1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Bruttó területből... </a:t>
            </a:r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5867400" y="6381750"/>
            <a:ext cx="2879725" cy="360363"/>
          </a:xfrm>
          <a:prstGeom prst="rect">
            <a:avLst/>
          </a:prstGeom>
          <a:noFill/>
          <a:ln w="9360" cap="flat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r"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hu-HU" sz="800" i="1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Összehasonlító mérőszámok – Bérczi László 2014.10.03.</a:t>
            </a:r>
          </a:p>
          <a:p>
            <a:pPr algn="r"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</a:tabLst>
            </a:pPr>
            <a:endParaRPr lang="hu-HU" sz="1200">
              <a:solidFill>
                <a:srgbClr val="000000"/>
              </a:solidFill>
              <a:latin typeface="Calibri" charset="0"/>
              <a:ea typeface="Microsoft YaHei" charset="0"/>
              <a:cs typeface="Microsoft YaHei" charset="0"/>
            </a:endParaRPr>
          </a:p>
        </p:txBody>
      </p:sp>
      <p:pic>
        <p:nvPicPr>
          <p:cNvPr id="1741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1563" y="1474788"/>
            <a:ext cx="2001837" cy="3240087"/>
          </a:xfrm>
          <a:prstGeom prst="rect">
            <a:avLst/>
          </a:prstGeom>
          <a:noFill/>
          <a:ln w="9360" cap="flat">
            <a:noFill/>
            <a:round/>
            <a:headEnd/>
            <a:tailEnd/>
          </a:ln>
          <a:effectLst/>
        </p:spPr>
      </p:pic>
      <p:pic>
        <p:nvPicPr>
          <p:cNvPr id="1741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97275" y="1474788"/>
            <a:ext cx="1990725" cy="3240087"/>
          </a:xfrm>
          <a:prstGeom prst="rect">
            <a:avLst/>
          </a:prstGeom>
          <a:noFill/>
          <a:ln w="9360" cap="flat">
            <a:noFill/>
            <a:round/>
            <a:headEnd/>
            <a:tailEnd/>
          </a:ln>
          <a:effectLst/>
        </p:spPr>
      </p:pic>
      <p:pic>
        <p:nvPicPr>
          <p:cNvPr id="17413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169025" y="1449388"/>
            <a:ext cx="1974850" cy="3240087"/>
          </a:xfrm>
          <a:prstGeom prst="rect">
            <a:avLst/>
          </a:prstGeom>
          <a:noFill/>
          <a:ln w="9360" cap="flat">
            <a:noFill/>
            <a:round/>
            <a:headEnd/>
            <a:tailEnd/>
          </a:ln>
          <a:effectLst/>
        </p:spPr>
      </p:pic>
      <p:sp>
        <p:nvSpPr>
          <p:cNvPr id="17414" name="Freeform 6"/>
          <p:cNvSpPr>
            <a:spLocks noChangeArrowheads="1"/>
          </p:cNvSpPr>
          <p:nvPr/>
        </p:nvSpPr>
        <p:spPr bwMode="auto">
          <a:xfrm>
            <a:off x="3143250" y="2928938"/>
            <a:ext cx="360363" cy="360362"/>
          </a:xfrm>
          <a:custGeom>
            <a:avLst/>
            <a:gdLst>
              <a:gd name="G0" fmla="+- 1 0 0"/>
              <a:gd name="G1" fmla="+- 1 0 0"/>
              <a:gd name="G2" fmla="+- 1 0 0"/>
              <a:gd name="G3" fmla="+- 1 0 0"/>
              <a:gd name="G4" fmla="*/ 50453 32683 1"/>
              <a:gd name="G5" fmla="*/ G4 1 32683"/>
              <a:gd name="G6" fmla="*/ 49109 32682 1"/>
              <a:gd name="G7" fmla="*/ G6 1 32682"/>
              <a:gd name="G8" fmla="*/ 49110 32683 1"/>
              <a:gd name="G9" fmla="*/ G8 1 32683"/>
              <a:gd name="G10" fmla="*/ 25952 32682 1"/>
              <a:gd name="G11" fmla="*/ G10 1 32682"/>
              <a:gd name="G12" fmla="*/ 47766 32683 1"/>
              <a:gd name="G13" fmla="*/ G12 1 32683"/>
              <a:gd name="G14" fmla="*/ 49109 32682 1"/>
              <a:gd name="G15" fmla="*/ G14 1 32682"/>
              <a:gd name="G16" fmla="*/ 49110 32683 1"/>
              <a:gd name="G17" fmla="*/ G16 1 32683"/>
              <a:gd name="G18" fmla="*/ 6730 32682 1"/>
              <a:gd name="G19" fmla="*/ G18 1 32682"/>
              <a:gd name="G20" fmla="*/ 47766 32683 1"/>
              <a:gd name="G21" fmla="*/ G20 1 32683"/>
              <a:gd name="G22" fmla="*/ 6730 32682 1"/>
              <a:gd name="G23" fmla="*/ G22 1 32682"/>
              <a:gd name="G24" fmla="*/ 50453 32683 1"/>
              <a:gd name="G25" fmla="*/ G24 1 32683"/>
              <a:gd name="G26" fmla="*/ 25952 32682 1"/>
              <a:gd name="G27" fmla="*/ G26 1 32682"/>
            </a:gdLst>
            <a:ahLst/>
            <a:cxnLst>
              <a:cxn ang="0">
                <a:pos x="47766" y="137802"/>
              </a:cxn>
              <a:cxn ang="0">
                <a:pos x="312597" y="137802"/>
              </a:cxn>
              <a:cxn ang="0">
                <a:pos x="312597" y="222560"/>
              </a:cxn>
              <a:cxn ang="0">
                <a:pos x="47766" y="222560"/>
              </a:cxn>
            </a:cxnLst>
            <a:rect l="0" t="0" r="r" b="b"/>
            <a:pathLst>
              <a:path w="360363" h="360362">
                <a:moveTo>
                  <a:pt x="47766" y="137802"/>
                </a:moveTo>
                <a:lnTo>
                  <a:pt x="312597" y="137802"/>
                </a:lnTo>
                <a:lnTo>
                  <a:pt x="312597" y="222560"/>
                </a:lnTo>
                <a:lnTo>
                  <a:pt x="47766" y="222560"/>
                </a:lnTo>
                <a:close/>
              </a:path>
            </a:pathLst>
          </a:custGeom>
          <a:solidFill>
            <a:srgbClr val="C0504D"/>
          </a:solidFill>
          <a:ln w="25560" cap="flat">
            <a:solidFill>
              <a:srgbClr val="8C383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hu-HU"/>
          </a:p>
        </p:txBody>
      </p:sp>
      <p:sp>
        <p:nvSpPr>
          <p:cNvPr id="17415" name="Freeform 7"/>
          <p:cNvSpPr>
            <a:spLocks noChangeArrowheads="1"/>
          </p:cNvSpPr>
          <p:nvPr/>
        </p:nvSpPr>
        <p:spPr bwMode="auto">
          <a:xfrm>
            <a:off x="5643563" y="2928938"/>
            <a:ext cx="360362" cy="360362"/>
          </a:xfrm>
          <a:custGeom>
            <a:avLst/>
            <a:gdLst>
              <a:gd name="G0" fmla="+- 1 0 0"/>
              <a:gd name="G1" fmla="+- 1 0 0"/>
              <a:gd name="G2" fmla="+- 1 0 0"/>
              <a:gd name="G3" fmla="+- 1 0 0"/>
              <a:gd name="G4" fmla="+- 1 0 0"/>
              <a:gd name="G5" fmla="+- 1 0 0"/>
              <a:gd name="G6" fmla="+- 1 0 0"/>
              <a:gd name="G7" fmla="+- 1 0 0"/>
              <a:gd name="G8" fmla="*/ 50452 32682 1"/>
              <a:gd name="G9" fmla="*/ G8 1 32682"/>
              <a:gd name="G10" fmla="*/ 51077 32682 1"/>
              <a:gd name="G11" fmla="*/ G10 1 32682"/>
              <a:gd name="G12" fmla="*/ 50452 32682 1"/>
              <a:gd name="G13" fmla="*/ G12 1 32682"/>
              <a:gd name="G14" fmla="*/ 47141 32682 1"/>
              <a:gd name="G15" fmla="*/ G14 1 32682"/>
              <a:gd name="G16" fmla="*/ 49109 32682 1"/>
              <a:gd name="G17" fmla="*/ G16 1 32682"/>
              <a:gd name="G18" fmla="*/ 23983 32682 1"/>
              <a:gd name="G19" fmla="*/ G18 1 32682"/>
              <a:gd name="G20" fmla="*/ 47766 32682 1"/>
              <a:gd name="G21" fmla="*/ G20 1 32682"/>
              <a:gd name="G22" fmla="*/ 51077 32682 1"/>
              <a:gd name="G23" fmla="*/ G22 1 32682"/>
              <a:gd name="G24" fmla="*/ 47766 32682 1"/>
              <a:gd name="G25" fmla="*/ G24 1 32682"/>
              <a:gd name="G26" fmla="*/ 47141 32682 1"/>
              <a:gd name="G27" fmla="*/ G26 1 32682"/>
              <a:gd name="G28" fmla="*/ 49109 32682 1"/>
              <a:gd name="G29" fmla="*/ G28 1 32682"/>
              <a:gd name="G30" fmla="*/ 8699 32682 1"/>
              <a:gd name="G31" fmla="*/ G30 1 32682"/>
              <a:gd name="G32" fmla="*/ 47766 32682 1"/>
              <a:gd name="G33" fmla="*/ G32 1 32682"/>
              <a:gd name="G34" fmla="*/ 8699 32682 1"/>
              <a:gd name="G35" fmla="*/ G34 1 32682"/>
              <a:gd name="G36" fmla="*/ 50452 32682 1"/>
              <a:gd name="G37" fmla="*/ G36 1 32682"/>
              <a:gd name="G38" fmla="*/ 23983 32682 1"/>
              <a:gd name="G39" fmla="*/ G38 1 32682"/>
            </a:gdLst>
            <a:ahLst/>
            <a:cxnLst>
              <a:cxn ang="0">
                <a:pos x="47766" y="74235"/>
              </a:cxn>
              <a:cxn ang="0">
                <a:pos x="312596" y="74235"/>
              </a:cxn>
              <a:cxn ang="0">
                <a:pos x="312596" y="158992"/>
              </a:cxn>
              <a:cxn ang="0">
                <a:pos x="47766" y="158992"/>
              </a:cxn>
              <a:cxn ang="0">
                <a:pos x="47766" y="201370"/>
              </a:cxn>
              <a:cxn ang="0">
                <a:pos x="312596" y="201370"/>
              </a:cxn>
              <a:cxn ang="0">
                <a:pos x="312596" y="286127"/>
              </a:cxn>
              <a:cxn ang="0">
                <a:pos x="47766" y="286127"/>
              </a:cxn>
            </a:cxnLst>
            <a:rect l="0" t="0" r="r" b="b"/>
            <a:pathLst>
              <a:path w="360362" h="360362">
                <a:moveTo>
                  <a:pt x="47766" y="74235"/>
                </a:moveTo>
                <a:lnTo>
                  <a:pt x="312596" y="74235"/>
                </a:lnTo>
                <a:lnTo>
                  <a:pt x="312596" y="158992"/>
                </a:lnTo>
                <a:lnTo>
                  <a:pt x="47766" y="158992"/>
                </a:lnTo>
                <a:close/>
                <a:moveTo>
                  <a:pt x="47766" y="201370"/>
                </a:moveTo>
                <a:lnTo>
                  <a:pt x="312596" y="201370"/>
                </a:lnTo>
                <a:lnTo>
                  <a:pt x="312596" y="286127"/>
                </a:lnTo>
                <a:lnTo>
                  <a:pt x="47766" y="286127"/>
                </a:lnTo>
                <a:close/>
              </a:path>
            </a:pathLst>
          </a:custGeom>
          <a:solidFill>
            <a:srgbClr val="C0504D"/>
          </a:solidFill>
          <a:ln w="25560" cap="flat">
            <a:solidFill>
              <a:srgbClr val="8C383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hu-HU"/>
          </a:p>
        </p:txBody>
      </p:sp>
      <p:sp>
        <p:nvSpPr>
          <p:cNvPr id="17416" name="Rectangle 8"/>
          <p:cNvSpPr>
            <a:spLocks noChangeArrowheads="1"/>
          </p:cNvSpPr>
          <p:nvPr/>
        </p:nvSpPr>
        <p:spPr bwMode="auto">
          <a:xfrm>
            <a:off x="1000125" y="4857750"/>
            <a:ext cx="2143125" cy="336550"/>
          </a:xfrm>
          <a:prstGeom prst="rect">
            <a:avLst/>
          </a:prstGeom>
          <a:noFill/>
          <a:ln w="9360" cap="flat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ctr" hangingPunct="1">
              <a:lnSpc>
                <a:spcPct val="100000"/>
              </a:lnSpc>
              <a:tabLst>
                <a:tab pos="723900" algn="l"/>
                <a:tab pos="1447800" algn="l"/>
              </a:tabLst>
            </a:pPr>
            <a:r>
              <a:rPr lang="hu-HU" sz="1600" b="1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Teljes szintterület (TLA)</a:t>
            </a:r>
          </a:p>
        </p:txBody>
      </p:sp>
      <p:sp>
        <p:nvSpPr>
          <p:cNvPr id="17417" name="Rectangle 9"/>
          <p:cNvSpPr>
            <a:spLocks noChangeArrowheads="1"/>
          </p:cNvSpPr>
          <p:nvPr/>
        </p:nvSpPr>
        <p:spPr bwMode="auto">
          <a:xfrm>
            <a:off x="3286125" y="4857750"/>
            <a:ext cx="2643188" cy="581025"/>
          </a:xfrm>
          <a:prstGeom prst="rect">
            <a:avLst/>
          </a:prstGeom>
          <a:noFill/>
          <a:ln w="9360" cap="flat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ctr"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hu-HU" sz="1600" b="1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Funkció nélküli területek (NLA)</a:t>
            </a:r>
          </a:p>
        </p:txBody>
      </p:sp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6143625" y="4857750"/>
            <a:ext cx="2143125" cy="581025"/>
          </a:xfrm>
          <a:prstGeom prst="rect">
            <a:avLst/>
          </a:prstGeom>
          <a:noFill/>
          <a:ln w="9360" cap="flat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ctr" hangingPunct="1">
              <a:lnSpc>
                <a:spcPct val="100000"/>
              </a:lnSpc>
              <a:tabLst>
                <a:tab pos="723900" algn="l"/>
                <a:tab pos="1447800" algn="l"/>
              </a:tabLst>
            </a:pPr>
            <a:r>
              <a:rPr lang="hu-HU" sz="1600" b="1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Bruttó szintterület (GFA)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20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0" dur="20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3" dur="2000"/>
                                        <p:tgtEl>
                                          <p:spTgt spid="17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8" dur="2000"/>
                                        <p:tgtEl>
                                          <p:spTgt spid="17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1" dur="20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4" dur="2000"/>
                                        <p:tgtEl>
                                          <p:spTgt spid="17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4" grpId="0" animBg="1"/>
      <p:bldP spid="1741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285750" y="285750"/>
            <a:ext cx="8501063" cy="520700"/>
          </a:xfrm>
          <a:prstGeom prst="rect">
            <a:avLst/>
          </a:prstGeom>
          <a:noFill/>
          <a:ln w="9360" cap="flat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961313" algn="l"/>
                <a:tab pos="7962900" algn="l"/>
              </a:tabLst>
            </a:pPr>
            <a:r>
              <a:rPr lang="hu-HU" sz="2800" b="1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…..hierarchia alapján …..</a:t>
            </a:r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6300788" y="6356350"/>
            <a:ext cx="2386012" cy="365125"/>
          </a:xfrm>
          <a:prstGeom prst="rect">
            <a:avLst/>
          </a:prstGeom>
          <a:noFill/>
          <a:ln w="9360" cap="flat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r"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hu-HU" sz="700" i="1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Összehasonlító mérőszámok – Bérczi László 2014.10.03.</a:t>
            </a:r>
          </a:p>
          <a:p>
            <a:pPr algn="r"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</a:tabLst>
            </a:pPr>
            <a:endParaRPr lang="hu-HU" sz="1200">
              <a:solidFill>
                <a:srgbClr val="000000"/>
              </a:solidFill>
              <a:latin typeface="Calibri" charset="0"/>
              <a:ea typeface="Microsoft YaHei" charset="0"/>
              <a:cs typeface="Microsoft YaHei" charset="0"/>
            </a:endParaRPr>
          </a:p>
        </p:txBody>
      </p:sp>
      <p:pic>
        <p:nvPicPr>
          <p:cNvPr id="1843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1563" y="1476375"/>
            <a:ext cx="1974850" cy="3240088"/>
          </a:xfrm>
          <a:prstGeom prst="rect">
            <a:avLst/>
          </a:prstGeom>
          <a:noFill/>
          <a:ln w="9360" cap="flat">
            <a:noFill/>
            <a:round/>
            <a:headEnd/>
            <a:tailEnd/>
          </a:ln>
          <a:effectLst/>
        </p:spPr>
      </p:pic>
      <p:sp>
        <p:nvSpPr>
          <p:cNvPr id="18436" name="Freeform 4"/>
          <p:cNvSpPr>
            <a:spLocks noChangeArrowheads="1"/>
          </p:cNvSpPr>
          <p:nvPr/>
        </p:nvSpPr>
        <p:spPr bwMode="auto">
          <a:xfrm>
            <a:off x="3143250" y="2928938"/>
            <a:ext cx="360363" cy="360362"/>
          </a:xfrm>
          <a:custGeom>
            <a:avLst/>
            <a:gdLst>
              <a:gd name="G0" fmla="+- 1 0 0"/>
              <a:gd name="G1" fmla="+- 1 0 0"/>
              <a:gd name="G2" fmla="+- 1 0 0"/>
              <a:gd name="G3" fmla="+- 1 0 0"/>
              <a:gd name="G4" fmla="*/ 50453 32683 1"/>
              <a:gd name="G5" fmla="*/ G4 1 32683"/>
              <a:gd name="G6" fmla="*/ 49109 32682 1"/>
              <a:gd name="G7" fmla="*/ G6 1 32682"/>
              <a:gd name="G8" fmla="*/ 49110 32683 1"/>
              <a:gd name="G9" fmla="*/ G8 1 32683"/>
              <a:gd name="G10" fmla="*/ 25952 32682 1"/>
              <a:gd name="G11" fmla="*/ G10 1 32682"/>
              <a:gd name="G12" fmla="*/ 47766 32683 1"/>
              <a:gd name="G13" fmla="*/ G12 1 32683"/>
              <a:gd name="G14" fmla="*/ 49109 32682 1"/>
              <a:gd name="G15" fmla="*/ G14 1 32682"/>
              <a:gd name="G16" fmla="*/ 49110 32683 1"/>
              <a:gd name="G17" fmla="*/ G16 1 32683"/>
              <a:gd name="G18" fmla="*/ 6730 32682 1"/>
              <a:gd name="G19" fmla="*/ G18 1 32682"/>
              <a:gd name="G20" fmla="*/ 47766 32683 1"/>
              <a:gd name="G21" fmla="*/ G20 1 32683"/>
              <a:gd name="G22" fmla="*/ 6730 32682 1"/>
              <a:gd name="G23" fmla="*/ G22 1 32682"/>
              <a:gd name="G24" fmla="*/ 50453 32683 1"/>
              <a:gd name="G25" fmla="*/ G24 1 32683"/>
              <a:gd name="G26" fmla="*/ 25952 32682 1"/>
              <a:gd name="G27" fmla="*/ G26 1 32682"/>
            </a:gdLst>
            <a:ahLst/>
            <a:cxnLst>
              <a:cxn ang="0">
                <a:pos x="47766" y="137802"/>
              </a:cxn>
              <a:cxn ang="0">
                <a:pos x="312597" y="137802"/>
              </a:cxn>
              <a:cxn ang="0">
                <a:pos x="312597" y="222560"/>
              </a:cxn>
              <a:cxn ang="0">
                <a:pos x="47766" y="222560"/>
              </a:cxn>
            </a:cxnLst>
            <a:rect l="0" t="0" r="r" b="b"/>
            <a:pathLst>
              <a:path w="360363" h="360362">
                <a:moveTo>
                  <a:pt x="47766" y="137802"/>
                </a:moveTo>
                <a:lnTo>
                  <a:pt x="312597" y="137802"/>
                </a:lnTo>
                <a:lnTo>
                  <a:pt x="312597" y="222560"/>
                </a:lnTo>
                <a:lnTo>
                  <a:pt x="47766" y="222560"/>
                </a:lnTo>
                <a:close/>
              </a:path>
            </a:pathLst>
          </a:custGeom>
          <a:solidFill>
            <a:srgbClr val="C0504D"/>
          </a:solidFill>
          <a:ln w="25560" cap="flat">
            <a:solidFill>
              <a:srgbClr val="8C383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hu-HU"/>
          </a:p>
        </p:txBody>
      </p:sp>
      <p:sp>
        <p:nvSpPr>
          <p:cNvPr id="18437" name="Freeform 5"/>
          <p:cNvSpPr>
            <a:spLocks noChangeArrowheads="1"/>
          </p:cNvSpPr>
          <p:nvPr/>
        </p:nvSpPr>
        <p:spPr bwMode="auto">
          <a:xfrm>
            <a:off x="5643563" y="2928938"/>
            <a:ext cx="360362" cy="360362"/>
          </a:xfrm>
          <a:custGeom>
            <a:avLst/>
            <a:gdLst>
              <a:gd name="G0" fmla="+- 1 0 0"/>
              <a:gd name="G1" fmla="+- 1 0 0"/>
              <a:gd name="G2" fmla="+- 1 0 0"/>
              <a:gd name="G3" fmla="+- 1 0 0"/>
              <a:gd name="G4" fmla="+- 1 0 0"/>
              <a:gd name="G5" fmla="+- 1 0 0"/>
              <a:gd name="G6" fmla="+- 1 0 0"/>
              <a:gd name="G7" fmla="+- 1 0 0"/>
              <a:gd name="G8" fmla="*/ 50452 32682 1"/>
              <a:gd name="G9" fmla="*/ G8 1 32682"/>
              <a:gd name="G10" fmla="*/ 51077 32682 1"/>
              <a:gd name="G11" fmla="*/ G10 1 32682"/>
              <a:gd name="G12" fmla="*/ 50452 32682 1"/>
              <a:gd name="G13" fmla="*/ G12 1 32682"/>
              <a:gd name="G14" fmla="*/ 47141 32682 1"/>
              <a:gd name="G15" fmla="*/ G14 1 32682"/>
              <a:gd name="G16" fmla="*/ 49109 32682 1"/>
              <a:gd name="G17" fmla="*/ G16 1 32682"/>
              <a:gd name="G18" fmla="*/ 23983 32682 1"/>
              <a:gd name="G19" fmla="*/ G18 1 32682"/>
              <a:gd name="G20" fmla="*/ 47766 32682 1"/>
              <a:gd name="G21" fmla="*/ G20 1 32682"/>
              <a:gd name="G22" fmla="*/ 51077 32682 1"/>
              <a:gd name="G23" fmla="*/ G22 1 32682"/>
              <a:gd name="G24" fmla="*/ 47766 32682 1"/>
              <a:gd name="G25" fmla="*/ G24 1 32682"/>
              <a:gd name="G26" fmla="*/ 47141 32682 1"/>
              <a:gd name="G27" fmla="*/ G26 1 32682"/>
              <a:gd name="G28" fmla="*/ 49109 32682 1"/>
              <a:gd name="G29" fmla="*/ G28 1 32682"/>
              <a:gd name="G30" fmla="*/ 8699 32682 1"/>
              <a:gd name="G31" fmla="*/ G30 1 32682"/>
              <a:gd name="G32" fmla="*/ 47766 32682 1"/>
              <a:gd name="G33" fmla="*/ G32 1 32682"/>
              <a:gd name="G34" fmla="*/ 8699 32682 1"/>
              <a:gd name="G35" fmla="*/ G34 1 32682"/>
              <a:gd name="G36" fmla="*/ 50452 32682 1"/>
              <a:gd name="G37" fmla="*/ G36 1 32682"/>
              <a:gd name="G38" fmla="*/ 23983 32682 1"/>
              <a:gd name="G39" fmla="*/ G38 1 32682"/>
            </a:gdLst>
            <a:ahLst/>
            <a:cxnLst>
              <a:cxn ang="0">
                <a:pos x="47766" y="74235"/>
              </a:cxn>
              <a:cxn ang="0">
                <a:pos x="312596" y="74235"/>
              </a:cxn>
              <a:cxn ang="0">
                <a:pos x="312596" y="158992"/>
              </a:cxn>
              <a:cxn ang="0">
                <a:pos x="47766" y="158992"/>
              </a:cxn>
              <a:cxn ang="0">
                <a:pos x="47766" y="201370"/>
              </a:cxn>
              <a:cxn ang="0">
                <a:pos x="312596" y="201370"/>
              </a:cxn>
              <a:cxn ang="0">
                <a:pos x="312596" y="286127"/>
              </a:cxn>
              <a:cxn ang="0">
                <a:pos x="47766" y="286127"/>
              </a:cxn>
            </a:cxnLst>
            <a:rect l="0" t="0" r="r" b="b"/>
            <a:pathLst>
              <a:path w="360362" h="360362">
                <a:moveTo>
                  <a:pt x="47766" y="74235"/>
                </a:moveTo>
                <a:lnTo>
                  <a:pt x="312596" y="74235"/>
                </a:lnTo>
                <a:lnTo>
                  <a:pt x="312596" y="158992"/>
                </a:lnTo>
                <a:lnTo>
                  <a:pt x="47766" y="158992"/>
                </a:lnTo>
                <a:close/>
                <a:moveTo>
                  <a:pt x="47766" y="201370"/>
                </a:moveTo>
                <a:lnTo>
                  <a:pt x="312596" y="201370"/>
                </a:lnTo>
                <a:lnTo>
                  <a:pt x="312596" y="286127"/>
                </a:lnTo>
                <a:lnTo>
                  <a:pt x="47766" y="286127"/>
                </a:lnTo>
                <a:close/>
              </a:path>
            </a:pathLst>
          </a:custGeom>
          <a:solidFill>
            <a:srgbClr val="C0504D"/>
          </a:solidFill>
          <a:ln w="25560" cap="flat">
            <a:solidFill>
              <a:srgbClr val="8C383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hu-HU"/>
          </a:p>
        </p:txBody>
      </p:sp>
      <p:pic>
        <p:nvPicPr>
          <p:cNvPr id="18438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71875" y="1474788"/>
            <a:ext cx="1992313" cy="3240087"/>
          </a:xfrm>
          <a:prstGeom prst="rect">
            <a:avLst/>
          </a:prstGeom>
          <a:noFill/>
          <a:ln w="9360" cap="flat">
            <a:noFill/>
            <a:round/>
            <a:headEnd/>
            <a:tailEnd/>
          </a:ln>
          <a:effectLst/>
        </p:spPr>
      </p:pic>
      <p:pic>
        <p:nvPicPr>
          <p:cNvPr id="18439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143625" y="1474788"/>
            <a:ext cx="1971675" cy="3240087"/>
          </a:xfrm>
          <a:prstGeom prst="rect">
            <a:avLst/>
          </a:prstGeom>
          <a:noFill/>
          <a:ln w="9360" cap="flat">
            <a:noFill/>
            <a:round/>
            <a:headEnd/>
            <a:tailEnd/>
          </a:ln>
          <a:effectLst/>
        </p:spPr>
      </p:pic>
      <p:sp>
        <p:nvSpPr>
          <p:cNvPr id="18440" name="Rectangle 8"/>
          <p:cNvSpPr>
            <a:spLocks noChangeArrowheads="1"/>
          </p:cNvSpPr>
          <p:nvPr/>
        </p:nvSpPr>
        <p:spPr bwMode="auto">
          <a:xfrm>
            <a:off x="3286125" y="4857750"/>
            <a:ext cx="2643188" cy="581025"/>
          </a:xfrm>
          <a:prstGeom prst="rect">
            <a:avLst/>
          </a:prstGeom>
          <a:noFill/>
          <a:ln w="9360" cap="flat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ctr"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hu-HU" sz="1600" b="1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Külső szerkezet területe (ECA)</a:t>
            </a:r>
          </a:p>
        </p:txBody>
      </p:sp>
      <p:sp>
        <p:nvSpPr>
          <p:cNvPr id="18441" name="Rectangle 9"/>
          <p:cNvSpPr>
            <a:spLocks noChangeArrowheads="1"/>
          </p:cNvSpPr>
          <p:nvPr/>
        </p:nvSpPr>
        <p:spPr bwMode="auto">
          <a:xfrm>
            <a:off x="6143625" y="4857750"/>
            <a:ext cx="2143125" cy="581025"/>
          </a:xfrm>
          <a:prstGeom prst="rect">
            <a:avLst/>
          </a:prstGeom>
          <a:noFill/>
          <a:ln w="9360" cap="flat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ctr" hangingPunct="1">
              <a:lnSpc>
                <a:spcPct val="100000"/>
              </a:lnSpc>
              <a:tabLst>
                <a:tab pos="723900" algn="l"/>
                <a:tab pos="1447800" algn="l"/>
              </a:tabLst>
            </a:pPr>
            <a:r>
              <a:rPr lang="hu-HU" sz="1600" b="1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Belső szintterület </a:t>
            </a:r>
          </a:p>
          <a:p>
            <a:pPr algn="ctr" hangingPunct="1">
              <a:lnSpc>
                <a:spcPct val="100000"/>
              </a:lnSpc>
              <a:tabLst>
                <a:tab pos="723900" algn="l"/>
                <a:tab pos="1447800" algn="l"/>
              </a:tabLst>
            </a:pPr>
            <a:r>
              <a:rPr lang="hu-HU" sz="1600" b="1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(IFA)</a:t>
            </a:r>
          </a:p>
        </p:txBody>
      </p:sp>
      <p:sp>
        <p:nvSpPr>
          <p:cNvPr id="18442" name="Rectangle 10"/>
          <p:cNvSpPr>
            <a:spLocks noChangeArrowheads="1"/>
          </p:cNvSpPr>
          <p:nvPr/>
        </p:nvSpPr>
        <p:spPr bwMode="auto">
          <a:xfrm>
            <a:off x="1000125" y="4857750"/>
            <a:ext cx="2143125" cy="581025"/>
          </a:xfrm>
          <a:prstGeom prst="rect">
            <a:avLst/>
          </a:prstGeom>
          <a:noFill/>
          <a:ln w="9360" cap="flat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ctr" hangingPunct="1">
              <a:lnSpc>
                <a:spcPct val="100000"/>
              </a:lnSpc>
              <a:tabLst>
                <a:tab pos="723900" algn="l"/>
                <a:tab pos="1447800" algn="l"/>
              </a:tabLst>
            </a:pPr>
            <a:r>
              <a:rPr lang="hu-HU" sz="1600" b="1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Bruttó szintterület (GFA)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20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0" dur="20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3" dur="2000"/>
                                        <p:tgtEl>
                                          <p:spTgt spid="18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8" dur="2000"/>
                                        <p:tgtEl>
                                          <p:spTgt spid="18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1" dur="2000"/>
                                        <p:tgtEl>
                                          <p:spTgt spid="18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4" dur="2000"/>
                                        <p:tgtEl>
                                          <p:spTgt spid="18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6" grpId="0" animBg="1"/>
      <p:bldP spid="1843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285750" y="285750"/>
            <a:ext cx="8501063" cy="520700"/>
          </a:xfrm>
          <a:prstGeom prst="rect">
            <a:avLst/>
          </a:prstGeom>
          <a:noFill/>
          <a:ln w="9360" cap="flat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961313" algn="l"/>
                <a:tab pos="7962900" algn="l"/>
              </a:tabLst>
            </a:pPr>
            <a:r>
              <a:rPr lang="hu-HU" sz="2800" b="1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… hogyan alakul ki a nettó terület?</a:t>
            </a:r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6443663" y="6356350"/>
            <a:ext cx="2735262" cy="239713"/>
          </a:xfrm>
          <a:prstGeom prst="rect">
            <a:avLst/>
          </a:prstGeom>
          <a:noFill/>
          <a:ln w="9360" cap="flat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ctr"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hu-HU" sz="700" i="1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Összehasonlító mérőszámok – Bérczi László 2014.10.03.</a:t>
            </a:r>
          </a:p>
          <a:p>
            <a:pPr algn="r"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</a:tabLst>
            </a:pPr>
            <a:endParaRPr lang="hu-HU" sz="1200">
              <a:solidFill>
                <a:srgbClr val="000000"/>
              </a:solidFill>
              <a:latin typeface="Calibri" charset="0"/>
              <a:ea typeface="Microsoft YaHei" charset="0"/>
              <a:cs typeface="Microsoft YaHei" charset="0"/>
            </a:endParaRPr>
          </a:p>
        </p:txBody>
      </p:sp>
      <p:sp>
        <p:nvSpPr>
          <p:cNvPr id="19459" name="Freeform 3"/>
          <p:cNvSpPr>
            <a:spLocks noChangeArrowheads="1"/>
          </p:cNvSpPr>
          <p:nvPr/>
        </p:nvSpPr>
        <p:spPr bwMode="auto">
          <a:xfrm>
            <a:off x="3143250" y="2928938"/>
            <a:ext cx="360363" cy="360362"/>
          </a:xfrm>
          <a:custGeom>
            <a:avLst/>
            <a:gdLst>
              <a:gd name="G0" fmla="+- 1 0 0"/>
              <a:gd name="G1" fmla="+- 1 0 0"/>
              <a:gd name="G2" fmla="+- 1 0 0"/>
              <a:gd name="G3" fmla="+- 1 0 0"/>
              <a:gd name="G4" fmla="*/ 50453 32683 1"/>
              <a:gd name="G5" fmla="*/ G4 1 32683"/>
              <a:gd name="G6" fmla="*/ 49109 32682 1"/>
              <a:gd name="G7" fmla="*/ G6 1 32682"/>
              <a:gd name="G8" fmla="*/ 49110 32683 1"/>
              <a:gd name="G9" fmla="*/ G8 1 32683"/>
              <a:gd name="G10" fmla="*/ 25952 32682 1"/>
              <a:gd name="G11" fmla="*/ G10 1 32682"/>
              <a:gd name="G12" fmla="*/ 47766 32683 1"/>
              <a:gd name="G13" fmla="*/ G12 1 32683"/>
              <a:gd name="G14" fmla="*/ 49109 32682 1"/>
              <a:gd name="G15" fmla="*/ G14 1 32682"/>
              <a:gd name="G16" fmla="*/ 49110 32683 1"/>
              <a:gd name="G17" fmla="*/ G16 1 32683"/>
              <a:gd name="G18" fmla="*/ 6730 32682 1"/>
              <a:gd name="G19" fmla="*/ G18 1 32682"/>
              <a:gd name="G20" fmla="*/ 47766 32683 1"/>
              <a:gd name="G21" fmla="*/ G20 1 32683"/>
              <a:gd name="G22" fmla="*/ 6730 32682 1"/>
              <a:gd name="G23" fmla="*/ G22 1 32682"/>
              <a:gd name="G24" fmla="*/ 50453 32683 1"/>
              <a:gd name="G25" fmla="*/ G24 1 32683"/>
              <a:gd name="G26" fmla="*/ 25952 32682 1"/>
              <a:gd name="G27" fmla="*/ G26 1 32682"/>
            </a:gdLst>
            <a:ahLst/>
            <a:cxnLst>
              <a:cxn ang="0">
                <a:pos x="47766" y="137802"/>
              </a:cxn>
              <a:cxn ang="0">
                <a:pos x="312597" y="137802"/>
              </a:cxn>
              <a:cxn ang="0">
                <a:pos x="312597" y="222560"/>
              </a:cxn>
              <a:cxn ang="0">
                <a:pos x="47766" y="222560"/>
              </a:cxn>
            </a:cxnLst>
            <a:rect l="0" t="0" r="r" b="b"/>
            <a:pathLst>
              <a:path w="360363" h="360362">
                <a:moveTo>
                  <a:pt x="47766" y="137802"/>
                </a:moveTo>
                <a:lnTo>
                  <a:pt x="312597" y="137802"/>
                </a:lnTo>
                <a:lnTo>
                  <a:pt x="312597" y="222560"/>
                </a:lnTo>
                <a:lnTo>
                  <a:pt x="47766" y="222560"/>
                </a:lnTo>
                <a:close/>
              </a:path>
            </a:pathLst>
          </a:custGeom>
          <a:solidFill>
            <a:srgbClr val="C0504D"/>
          </a:solidFill>
          <a:ln w="25560" cap="flat">
            <a:solidFill>
              <a:srgbClr val="8C383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hu-HU"/>
          </a:p>
        </p:txBody>
      </p:sp>
      <p:sp>
        <p:nvSpPr>
          <p:cNvPr id="19460" name="Freeform 4"/>
          <p:cNvSpPr>
            <a:spLocks noChangeArrowheads="1"/>
          </p:cNvSpPr>
          <p:nvPr/>
        </p:nvSpPr>
        <p:spPr bwMode="auto">
          <a:xfrm>
            <a:off x="5643563" y="2928938"/>
            <a:ext cx="360362" cy="360362"/>
          </a:xfrm>
          <a:custGeom>
            <a:avLst/>
            <a:gdLst>
              <a:gd name="G0" fmla="+- 1 0 0"/>
              <a:gd name="G1" fmla="+- 1 0 0"/>
              <a:gd name="G2" fmla="+- 1 0 0"/>
              <a:gd name="G3" fmla="+- 1 0 0"/>
              <a:gd name="G4" fmla="+- 1 0 0"/>
              <a:gd name="G5" fmla="+- 1 0 0"/>
              <a:gd name="G6" fmla="+- 1 0 0"/>
              <a:gd name="G7" fmla="+- 1 0 0"/>
              <a:gd name="G8" fmla="*/ 50452 32682 1"/>
              <a:gd name="G9" fmla="*/ G8 1 32682"/>
              <a:gd name="G10" fmla="*/ 51077 32682 1"/>
              <a:gd name="G11" fmla="*/ G10 1 32682"/>
              <a:gd name="G12" fmla="*/ 50452 32682 1"/>
              <a:gd name="G13" fmla="*/ G12 1 32682"/>
              <a:gd name="G14" fmla="*/ 47141 32682 1"/>
              <a:gd name="G15" fmla="*/ G14 1 32682"/>
              <a:gd name="G16" fmla="*/ 49109 32682 1"/>
              <a:gd name="G17" fmla="*/ G16 1 32682"/>
              <a:gd name="G18" fmla="*/ 23983 32682 1"/>
              <a:gd name="G19" fmla="*/ G18 1 32682"/>
              <a:gd name="G20" fmla="*/ 47766 32682 1"/>
              <a:gd name="G21" fmla="*/ G20 1 32682"/>
              <a:gd name="G22" fmla="*/ 51077 32682 1"/>
              <a:gd name="G23" fmla="*/ G22 1 32682"/>
              <a:gd name="G24" fmla="*/ 47766 32682 1"/>
              <a:gd name="G25" fmla="*/ G24 1 32682"/>
              <a:gd name="G26" fmla="*/ 47141 32682 1"/>
              <a:gd name="G27" fmla="*/ G26 1 32682"/>
              <a:gd name="G28" fmla="*/ 49109 32682 1"/>
              <a:gd name="G29" fmla="*/ G28 1 32682"/>
              <a:gd name="G30" fmla="*/ 8699 32682 1"/>
              <a:gd name="G31" fmla="*/ G30 1 32682"/>
              <a:gd name="G32" fmla="*/ 47766 32682 1"/>
              <a:gd name="G33" fmla="*/ G32 1 32682"/>
              <a:gd name="G34" fmla="*/ 8699 32682 1"/>
              <a:gd name="G35" fmla="*/ G34 1 32682"/>
              <a:gd name="G36" fmla="*/ 50452 32682 1"/>
              <a:gd name="G37" fmla="*/ G36 1 32682"/>
              <a:gd name="G38" fmla="*/ 23983 32682 1"/>
              <a:gd name="G39" fmla="*/ G38 1 32682"/>
            </a:gdLst>
            <a:ahLst/>
            <a:cxnLst>
              <a:cxn ang="0">
                <a:pos x="47766" y="74235"/>
              </a:cxn>
              <a:cxn ang="0">
                <a:pos x="312596" y="74235"/>
              </a:cxn>
              <a:cxn ang="0">
                <a:pos x="312596" y="158992"/>
              </a:cxn>
              <a:cxn ang="0">
                <a:pos x="47766" y="158992"/>
              </a:cxn>
              <a:cxn ang="0">
                <a:pos x="47766" y="201370"/>
              </a:cxn>
              <a:cxn ang="0">
                <a:pos x="312596" y="201370"/>
              </a:cxn>
              <a:cxn ang="0">
                <a:pos x="312596" y="286127"/>
              </a:cxn>
              <a:cxn ang="0">
                <a:pos x="47766" y="286127"/>
              </a:cxn>
            </a:cxnLst>
            <a:rect l="0" t="0" r="r" b="b"/>
            <a:pathLst>
              <a:path w="360362" h="360362">
                <a:moveTo>
                  <a:pt x="47766" y="74235"/>
                </a:moveTo>
                <a:lnTo>
                  <a:pt x="312596" y="74235"/>
                </a:lnTo>
                <a:lnTo>
                  <a:pt x="312596" y="158992"/>
                </a:lnTo>
                <a:lnTo>
                  <a:pt x="47766" y="158992"/>
                </a:lnTo>
                <a:close/>
                <a:moveTo>
                  <a:pt x="47766" y="201370"/>
                </a:moveTo>
                <a:lnTo>
                  <a:pt x="312596" y="201370"/>
                </a:lnTo>
                <a:lnTo>
                  <a:pt x="312596" y="286127"/>
                </a:lnTo>
                <a:lnTo>
                  <a:pt x="47766" y="286127"/>
                </a:lnTo>
                <a:close/>
              </a:path>
            </a:pathLst>
          </a:custGeom>
          <a:solidFill>
            <a:srgbClr val="C0504D"/>
          </a:solidFill>
          <a:ln w="25560" cap="flat">
            <a:solidFill>
              <a:srgbClr val="8C383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hu-HU"/>
          </a:p>
        </p:txBody>
      </p:sp>
      <p:pic>
        <p:nvPicPr>
          <p:cNvPr id="19461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58863" y="1476375"/>
            <a:ext cx="1971675" cy="3240088"/>
          </a:xfrm>
          <a:prstGeom prst="rect">
            <a:avLst/>
          </a:prstGeom>
          <a:noFill/>
          <a:ln w="9360" cap="flat">
            <a:noFill/>
            <a:round/>
            <a:headEnd/>
            <a:tailEnd/>
          </a:ln>
          <a:effectLst/>
        </p:spPr>
      </p:pic>
      <p:pic>
        <p:nvPicPr>
          <p:cNvPr id="19462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71875" y="1474788"/>
            <a:ext cx="1992313" cy="3240087"/>
          </a:xfrm>
          <a:prstGeom prst="rect">
            <a:avLst/>
          </a:prstGeom>
          <a:noFill/>
          <a:ln w="9360" cap="flat">
            <a:noFill/>
            <a:round/>
            <a:headEnd/>
            <a:tailEnd/>
          </a:ln>
          <a:effectLst/>
        </p:spPr>
      </p:pic>
      <p:pic>
        <p:nvPicPr>
          <p:cNvPr id="19463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143625" y="1474788"/>
            <a:ext cx="1989138" cy="3240087"/>
          </a:xfrm>
          <a:prstGeom prst="rect">
            <a:avLst/>
          </a:prstGeom>
          <a:noFill/>
          <a:ln w="9360" cap="flat">
            <a:noFill/>
            <a:round/>
            <a:headEnd/>
            <a:tailEnd/>
          </a:ln>
          <a:effectLst/>
        </p:spPr>
      </p:pic>
      <p:sp>
        <p:nvSpPr>
          <p:cNvPr id="19464" name="Rectangle 8"/>
          <p:cNvSpPr>
            <a:spLocks noChangeArrowheads="1"/>
          </p:cNvSpPr>
          <p:nvPr/>
        </p:nvSpPr>
        <p:spPr bwMode="auto">
          <a:xfrm>
            <a:off x="3286125" y="4857750"/>
            <a:ext cx="2643188" cy="581025"/>
          </a:xfrm>
          <a:prstGeom prst="rect">
            <a:avLst/>
          </a:prstGeom>
          <a:noFill/>
          <a:ln w="9360" cap="flat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ctr"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hu-HU" sz="1600" b="1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Belső szerkezet terület </a:t>
            </a:r>
          </a:p>
          <a:p>
            <a:pPr algn="ctr"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hu-HU" sz="1600" b="1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(ICA)</a:t>
            </a:r>
          </a:p>
        </p:txBody>
      </p:sp>
      <p:sp>
        <p:nvSpPr>
          <p:cNvPr id="19465" name="Rectangle 9"/>
          <p:cNvSpPr>
            <a:spLocks noChangeArrowheads="1"/>
          </p:cNvSpPr>
          <p:nvPr/>
        </p:nvSpPr>
        <p:spPr bwMode="auto">
          <a:xfrm>
            <a:off x="6143625" y="4857750"/>
            <a:ext cx="2143125" cy="581025"/>
          </a:xfrm>
          <a:prstGeom prst="rect">
            <a:avLst/>
          </a:prstGeom>
          <a:noFill/>
          <a:ln w="9360" cap="flat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ctr" hangingPunct="1">
              <a:lnSpc>
                <a:spcPct val="100000"/>
              </a:lnSpc>
              <a:tabLst>
                <a:tab pos="723900" algn="l"/>
                <a:tab pos="1447800" algn="l"/>
              </a:tabLst>
            </a:pPr>
            <a:r>
              <a:rPr lang="hu-HU" sz="1600" b="1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Nettó szintterület </a:t>
            </a:r>
          </a:p>
          <a:p>
            <a:pPr algn="ctr" hangingPunct="1">
              <a:lnSpc>
                <a:spcPct val="100000"/>
              </a:lnSpc>
              <a:tabLst>
                <a:tab pos="723900" algn="l"/>
                <a:tab pos="1447800" algn="l"/>
              </a:tabLst>
            </a:pPr>
            <a:r>
              <a:rPr lang="hu-HU" sz="1600" b="1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(NFA)</a:t>
            </a:r>
          </a:p>
        </p:txBody>
      </p:sp>
      <p:sp>
        <p:nvSpPr>
          <p:cNvPr id="19466" name="Rectangle 10"/>
          <p:cNvSpPr>
            <a:spLocks noChangeArrowheads="1"/>
          </p:cNvSpPr>
          <p:nvPr/>
        </p:nvSpPr>
        <p:spPr bwMode="auto">
          <a:xfrm>
            <a:off x="857250" y="4857750"/>
            <a:ext cx="2143125" cy="581025"/>
          </a:xfrm>
          <a:prstGeom prst="rect">
            <a:avLst/>
          </a:prstGeom>
          <a:noFill/>
          <a:ln w="9360" cap="flat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ctr" hangingPunct="1">
              <a:lnSpc>
                <a:spcPct val="100000"/>
              </a:lnSpc>
              <a:tabLst>
                <a:tab pos="723900" algn="l"/>
                <a:tab pos="1447800" algn="l"/>
              </a:tabLst>
            </a:pPr>
            <a:r>
              <a:rPr lang="hu-HU" sz="1600" b="1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Belső szintterület </a:t>
            </a:r>
          </a:p>
          <a:p>
            <a:pPr algn="ctr" hangingPunct="1">
              <a:lnSpc>
                <a:spcPct val="100000"/>
              </a:lnSpc>
              <a:tabLst>
                <a:tab pos="723900" algn="l"/>
                <a:tab pos="1447800" algn="l"/>
              </a:tabLst>
            </a:pPr>
            <a:r>
              <a:rPr lang="hu-HU" sz="1600" b="1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(IFA)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2000"/>
                                        <p:tgtEl>
                                          <p:spTgt spid="19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0" dur="2000"/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3" dur="2000"/>
                                        <p:tgtEl>
                                          <p:spTgt spid="19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8" dur="2000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1" dur="2000"/>
                                        <p:tgtEl>
                                          <p:spTgt spid="19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4" dur="2000"/>
                                        <p:tgtEl>
                                          <p:spTgt spid="19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animBg="1"/>
      <p:bldP spid="1946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1143000"/>
          </a:xfrm>
          <a:ln/>
        </p:spPr>
        <p:txBody>
          <a:bodyPr/>
          <a:lstStyle/>
          <a:p>
            <a:pPr algn="ctr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hu-HU" sz="3200" dirty="0"/>
              <a:t>EGYÉB ÖSSZEHASONLÍTÓ MUTATÓK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 marL="306388" indent="55563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45000"/>
              <a:buFont typeface="Arial" charset="0"/>
              <a:buChar char="•"/>
              <a:tabLst>
                <a:tab pos="1173163" algn="l"/>
                <a:tab pos="1897063" algn="l"/>
                <a:tab pos="2620963" algn="l"/>
                <a:tab pos="3343275" algn="l"/>
                <a:tab pos="4067175" algn="l"/>
                <a:tab pos="4792663" algn="l"/>
                <a:tab pos="5516563" algn="l"/>
                <a:tab pos="6240463" algn="l"/>
                <a:tab pos="6964363" algn="l"/>
                <a:tab pos="7686675" algn="l"/>
                <a:tab pos="7962900" algn="l"/>
              </a:tabLst>
            </a:pPr>
            <a:r>
              <a:rPr lang="hu-HU" sz="1400" b="1" i="1" dirty="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a, Épület hatékonyság:</a:t>
            </a:r>
          </a:p>
          <a:p>
            <a:pPr marL="306388" indent="55563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45000"/>
              <a:buFont typeface="Arial" charset="0"/>
              <a:buChar char="•"/>
              <a:tabLst>
                <a:tab pos="1173163" algn="l"/>
                <a:tab pos="1897063" algn="l"/>
                <a:tab pos="2620963" algn="l"/>
                <a:tab pos="3343275" algn="l"/>
                <a:tab pos="4067175" algn="l"/>
                <a:tab pos="4792663" algn="l"/>
                <a:tab pos="5516563" algn="l"/>
                <a:tab pos="6240463" algn="l"/>
                <a:tab pos="6964363" algn="l"/>
                <a:tab pos="7686675" algn="l"/>
                <a:tab pos="7962900" algn="l"/>
              </a:tabLst>
            </a:pPr>
            <a:r>
              <a:rPr lang="hu-HU" sz="1400" dirty="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A hasznosítható terület osztva a nettó hasznos területtel (ez a közös területek miatt </a:t>
            </a:r>
            <a:r>
              <a:rPr lang="hu-HU" sz="1400" dirty="0" err="1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létrejövõ</a:t>
            </a:r>
            <a:r>
              <a:rPr lang="hu-HU" sz="1400" dirty="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 hasznos területi veszteség).</a:t>
            </a:r>
          </a:p>
          <a:p>
            <a:pPr marL="306388" indent="55563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45000"/>
              <a:buFont typeface="Arial" charset="0"/>
              <a:buChar char="•"/>
              <a:tabLst>
                <a:tab pos="1173163" algn="l"/>
                <a:tab pos="1897063" algn="l"/>
                <a:tab pos="2620963" algn="l"/>
                <a:tab pos="3343275" algn="l"/>
                <a:tab pos="4067175" algn="l"/>
                <a:tab pos="4792663" algn="l"/>
                <a:tab pos="5516563" algn="l"/>
                <a:tab pos="6240463" algn="l"/>
                <a:tab pos="6964363" algn="l"/>
                <a:tab pos="7686675" algn="l"/>
                <a:tab pos="7962900" algn="l"/>
              </a:tabLst>
            </a:pPr>
            <a:r>
              <a:rPr lang="hu-HU" sz="1400" b="1" i="1" dirty="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b, Munkahely </a:t>
            </a:r>
            <a:r>
              <a:rPr lang="hu-HU" sz="1400" b="1" i="1" dirty="0" err="1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sûrûség</a:t>
            </a:r>
            <a:endParaRPr lang="hu-HU" sz="1400" b="1" i="1" dirty="0">
              <a:solidFill>
                <a:srgbClr val="000000"/>
              </a:solidFill>
              <a:latin typeface="Calibri" charset="0"/>
              <a:ea typeface="Microsoft YaHei" charset="0"/>
              <a:cs typeface="Microsoft YaHei" charset="0"/>
            </a:endParaRPr>
          </a:p>
          <a:p>
            <a:pPr marL="306388" indent="55563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45000"/>
              <a:buFont typeface="Arial" charset="0"/>
              <a:buChar char="•"/>
              <a:tabLst>
                <a:tab pos="1173163" algn="l"/>
                <a:tab pos="1897063" algn="l"/>
                <a:tab pos="2620963" algn="l"/>
                <a:tab pos="3343275" algn="l"/>
                <a:tab pos="4067175" algn="l"/>
                <a:tab pos="4792663" algn="l"/>
                <a:tab pos="5516563" algn="l"/>
                <a:tab pos="6240463" algn="l"/>
                <a:tab pos="6964363" algn="l"/>
                <a:tab pos="7686675" algn="l"/>
                <a:tab pos="7962900" algn="l"/>
              </a:tabLst>
            </a:pPr>
            <a:r>
              <a:rPr lang="hu-HU" sz="1400" dirty="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A hasznosítható terület osztva a munkaállomások vagy az épületben belül az adott területen található alkalmazottak számával. Ez mutatja, mennyire szoros vagy laza a munkahely térszerkezete az építményen belül, kulcs teljesítmény mutatóként is szerepelhet. </a:t>
            </a:r>
          </a:p>
          <a:p>
            <a:pPr marL="306388" indent="55563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45000"/>
              <a:buFont typeface="Arial" charset="0"/>
              <a:buChar char="•"/>
              <a:tabLst>
                <a:tab pos="1173163" algn="l"/>
                <a:tab pos="1897063" algn="l"/>
                <a:tab pos="2620963" algn="l"/>
                <a:tab pos="3343275" algn="l"/>
                <a:tab pos="4067175" algn="l"/>
                <a:tab pos="4792663" algn="l"/>
                <a:tab pos="5516563" algn="l"/>
                <a:tab pos="6240463" algn="l"/>
                <a:tab pos="6964363" algn="l"/>
                <a:tab pos="7686675" algn="l"/>
                <a:tab pos="7962900" algn="l"/>
              </a:tabLst>
            </a:pPr>
            <a:r>
              <a:rPr lang="hu-HU" sz="1400" b="1" i="1" dirty="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c, Munkahely arány</a:t>
            </a:r>
          </a:p>
          <a:p>
            <a:pPr marL="306388" indent="55563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45000"/>
              <a:buFont typeface="Arial" charset="0"/>
              <a:buChar char="•"/>
              <a:tabLst>
                <a:tab pos="1173163" algn="l"/>
                <a:tab pos="1897063" algn="l"/>
                <a:tab pos="2620963" algn="l"/>
                <a:tab pos="3343275" algn="l"/>
                <a:tab pos="4067175" algn="l"/>
                <a:tab pos="4792663" algn="l"/>
                <a:tab pos="5516563" algn="l"/>
                <a:tab pos="6240463" algn="l"/>
                <a:tab pos="6964363" algn="l"/>
                <a:tab pos="7686675" algn="l"/>
                <a:tab pos="7962900" algn="l"/>
              </a:tabLst>
            </a:pPr>
            <a:r>
              <a:rPr lang="hu-HU" sz="1400" dirty="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Ez a hányados a használatban </a:t>
            </a:r>
            <a:r>
              <a:rPr lang="hu-HU" sz="1400" dirty="0" err="1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lévõ</a:t>
            </a:r>
            <a:r>
              <a:rPr lang="hu-HU" sz="1400" dirty="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, installált munkahelyek számát mutatja az összes lehetséges munkahely számához viszonyítva. A munkahely lehet irodaként, teremként, folyosóként, biztonsági állomáshelyként, titkársági vagy bármely más helyként, amit munkahelynek jelölünk ki.</a:t>
            </a:r>
          </a:p>
          <a:p>
            <a:pPr marL="306388" indent="55563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45000"/>
              <a:buFont typeface="Arial" charset="0"/>
              <a:buChar char="•"/>
              <a:tabLst>
                <a:tab pos="1173163" algn="l"/>
                <a:tab pos="1897063" algn="l"/>
                <a:tab pos="2620963" algn="l"/>
                <a:tab pos="3343275" algn="l"/>
                <a:tab pos="4067175" algn="l"/>
                <a:tab pos="4792663" algn="l"/>
                <a:tab pos="5516563" algn="l"/>
                <a:tab pos="6240463" algn="l"/>
                <a:tab pos="6964363" algn="l"/>
                <a:tab pos="7686675" algn="l"/>
                <a:tab pos="7962900" algn="l"/>
              </a:tabLst>
            </a:pPr>
            <a:r>
              <a:rPr lang="hu-HU" sz="1400" b="1" i="1" dirty="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d, Kiszolgálótér arány</a:t>
            </a:r>
          </a:p>
          <a:p>
            <a:pPr marL="306388" indent="55563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45000"/>
              <a:buFont typeface="Arial" charset="0"/>
              <a:buChar char="•"/>
              <a:tabLst>
                <a:tab pos="1173163" algn="l"/>
                <a:tab pos="1897063" algn="l"/>
                <a:tab pos="2620963" algn="l"/>
                <a:tab pos="3343275" algn="l"/>
                <a:tab pos="4067175" algn="l"/>
                <a:tab pos="4792663" algn="l"/>
                <a:tab pos="5516563" algn="l"/>
                <a:tab pos="6240463" algn="l"/>
                <a:tab pos="6964363" algn="l"/>
                <a:tab pos="7686675" algn="l"/>
                <a:tab pos="7962900" algn="l"/>
              </a:tabLst>
            </a:pPr>
            <a:r>
              <a:rPr lang="hu-HU" sz="1400" dirty="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A hasznosítható terület osztva az összes kiszolgáló területtel (ez megadja a </a:t>
            </a:r>
            <a:r>
              <a:rPr lang="hu-HU" sz="1400" dirty="0" err="1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kiegészítõ</a:t>
            </a:r>
            <a:r>
              <a:rPr lang="hu-HU" sz="1400" dirty="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 </a:t>
            </a:r>
            <a:r>
              <a:rPr lang="hu-HU" sz="1400" dirty="0" err="1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mûveletekhez</a:t>
            </a:r>
            <a:r>
              <a:rPr lang="hu-HU" sz="1400" dirty="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 szükséges terek – tárolók, közlekedési tér, tárgyalók, közlekedési útvonalak – arányát).</a:t>
            </a:r>
          </a:p>
          <a:p>
            <a:pPr marL="306388" indent="55563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45000"/>
              <a:buFont typeface="Arial" charset="0"/>
              <a:buChar char="•"/>
              <a:tabLst>
                <a:tab pos="1173163" algn="l"/>
                <a:tab pos="1897063" algn="l"/>
                <a:tab pos="2620963" algn="l"/>
                <a:tab pos="3343275" algn="l"/>
                <a:tab pos="4067175" algn="l"/>
                <a:tab pos="4792663" algn="l"/>
                <a:tab pos="5516563" algn="l"/>
                <a:tab pos="6240463" algn="l"/>
                <a:tab pos="6964363" algn="l"/>
                <a:tab pos="7686675" algn="l"/>
                <a:tab pos="7962900" algn="l"/>
              </a:tabLst>
            </a:pPr>
            <a:r>
              <a:rPr lang="hu-HU" sz="1400" b="1" i="1" dirty="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e, </a:t>
            </a:r>
            <a:r>
              <a:rPr lang="hu-HU" sz="1400" b="1" i="1" dirty="0" err="1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Kihasználtsági</a:t>
            </a:r>
            <a:r>
              <a:rPr lang="hu-HU" sz="1400" b="1" i="1" dirty="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 arány</a:t>
            </a:r>
          </a:p>
          <a:p>
            <a:pPr marL="306388" indent="55563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45000"/>
              <a:buFont typeface="Arial" charset="0"/>
              <a:buChar char="•"/>
              <a:tabLst>
                <a:tab pos="1173163" algn="l"/>
                <a:tab pos="1897063" algn="l"/>
                <a:tab pos="2620963" algn="l"/>
                <a:tab pos="3343275" algn="l"/>
                <a:tab pos="4067175" algn="l"/>
                <a:tab pos="4792663" algn="l"/>
                <a:tab pos="5516563" algn="l"/>
                <a:tab pos="6240463" algn="l"/>
                <a:tab pos="6964363" algn="l"/>
                <a:tab pos="7686675" algn="l"/>
                <a:tab pos="7962900" algn="l"/>
              </a:tabLst>
            </a:pPr>
            <a:r>
              <a:rPr lang="hu-HU" sz="1400" dirty="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A használatban </a:t>
            </a:r>
            <a:r>
              <a:rPr lang="hu-HU" sz="1400" dirty="0" err="1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lévõ</a:t>
            </a:r>
            <a:r>
              <a:rPr lang="hu-HU" sz="1400" dirty="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 hasznos tér osztva az összes hasznos területtel. Ez a </a:t>
            </a:r>
            <a:r>
              <a:rPr lang="hu-HU" sz="1400" dirty="0" err="1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mérõszám</a:t>
            </a:r>
            <a:r>
              <a:rPr lang="hu-HU" sz="1400" dirty="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 </a:t>
            </a:r>
            <a:r>
              <a:rPr lang="hu-HU" sz="1400" dirty="0" err="1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a</a:t>
            </a:r>
            <a:r>
              <a:rPr lang="hu-HU" sz="1400" dirty="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 költségtervezésnél, az üzemeltetési költségek racionalizálásánál használható.</a:t>
            </a:r>
          </a:p>
          <a:p>
            <a:pPr marL="36000" indent="-341313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173163" algn="l"/>
                <a:tab pos="1897063" algn="l"/>
                <a:tab pos="2620963" algn="l"/>
                <a:tab pos="3343275" algn="l"/>
                <a:tab pos="4067175" algn="l"/>
                <a:tab pos="4792663" algn="l"/>
                <a:tab pos="5516563" algn="l"/>
                <a:tab pos="6240463" algn="l"/>
                <a:tab pos="6964363" algn="l"/>
                <a:tab pos="7686675" algn="l"/>
                <a:tab pos="7962900" algn="l"/>
              </a:tabLst>
            </a:pPr>
            <a:endParaRPr lang="hu-HU" sz="1400" dirty="0">
              <a:solidFill>
                <a:srgbClr val="000000"/>
              </a:solidFill>
              <a:latin typeface="Calibri" charset="0"/>
              <a:ea typeface="Microsoft YaHei" charset="0"/>
              <a:cs typeface="Microsoft YaHei" charset="0"/>
            </a:endParaRPr>
          </a:p>
          <a:p>
            <a:pPr marL="36000" indent="-341313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173163" algn="l"/>
                <a:tab pos="1897063" algn="l"/>
                <a:tab pos="2620963" algn="l"/>
                <a:tab pos="3343275" algn="l"/>
                <a:tab pos="4067175" algn="l"/>
                <a:tab pos="4792663" algn="l"/>
                <a:tab pos="5516563" algn="l"/>
                <a:tab pos="6240463" algn="l"/>
                <a:tab pos="6964363" algn="l"/>
                <a:tab pos="7686675" algn="l"/>
                <a:tab pos="7962900" algn="l"/>
              </a:tabLst>
            </a:pPr>
            <a:r>
              <a:rPr lang="hu-HU" sz="1400" dirty="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Van, ami  minden kezelőnek fontos   </a:t>
            </a:r>
            <a:r>
              <a:rPr lang="hu-HU" sz="1400" dirty="0">
                <a:solidFill>
                  <a:srgbClr val="000000"/>
                </a:solidFill>
                <a:latin typeface="Wingdings" charset="0"/>
                <a:ea typeface="Microsoft YaHei" charset="0"/>
                <a:cs typeface="Microsoft YaHei" charset="0"/>
              </a:rPr>
              <a:t></a:t>
            </a:r>
            <a:r>
              <a:rPr lang="hu-HU" sz="1400" dirty="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   van, ami csak a vállalati ingatlan/létesítmény gazdálkodónak !</a:t>
            </a:r>
          </a:p>
          <a:p>
            <a:pPr marL="449263" indent="-341313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Tx/>
              <a:buSzTx/>
              <a:buFontTx/>
              <a:buNone/>
              <a:tabLst>
                <a:tab pos="1173163" algn="l"/>
                <a:tab pos="1897063" algn="l"/>
                <a:tab pos="2620963" algn="l"/>
                <a:tab pos="3343275" algn="l"/>
                <a:tab pos="4067175" algn="l"/>
                <a:tab pos="4792663" algn="l"/>
                <a:tab pos="5516563" algn="l"/>
                <a:tab pos="6240463" algn="l"/>
                <a:tab pos="6964363" algn="l"/>
                <a:tab pos="7686675" algn="l"/>
                <a:tab pos="7962900" algn="l"/>
              </a:tabLst>
            </a:pPr>
            <a:endParaRPr lang="hu-HU" sz="3200" dirty="0">
              <a:solidFill>
                <a:srgbClr val="000000"/>
              </a:solidFill>
              <a:latin typeface="Calibri" charset="0"/>
              <a:ea typeface="Microsoft YaHei" charset="0"/>
              <a:cs typeface="Microsoft YaHei" charset="0"/>
            </a:endParaRPr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6756400" y="6453188"/>
            <a:ext cx="2163763" cy="19685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90000" tIns="45000" rIns="90000" bIns="45000">
            <a:spAutoFit/>
          </a:bodyPr>
          <a:lstStyle/>
          <a:p>
            <a:pPr hangingPunct="1">
              <a:lnSpc>
                <a:spcPct val="100000"/>
              </a:lnSpc>
              <a:tabLst>
                <a:tab pos="723900" algn="l"/>
                <a:tab pos="1447800" algn="l"/>
              </a:tabLst>
            </a:pPr>
            <a:r>
              <a:rPr lang="hu-HU" sz="700" i="1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Összehasonlító mérőszámok – Bérczi László, 2014.10.03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457200" y="1260475"/>
            <a:ext cx="8223250" cy="5540375"/>
          </a:xfrm>
          <a:prstGeom prst="rect">
            <a:avLst/>
          </a:prstGeom>
          <a:noFill/>
          <a:ln w="9360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hu-HU"/>
          </a:p>
        </p:txBody>
      </p:sp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457200" y="128588"/>
            <a:ext cx="8218488" cy="1139825"/>
          </a:xfrm>
          <a:prstGeom prst="rect">
            <a:avLst/>
          </a:prstGeom>
          <a:noFill/>
          <a:ln w="9360" cap="flat">
            <a:noFill/>
            <a:round/>
            <a:headEnd/>
            <a:tailEnd/>
          </a:ln>
          <a:effectLst/>
        </p:spPr>
        <p:txBody>
          <a:bodyPr lIns="0" tIns="17640" rIns="0" bIns="0" anchor="ctr"/>
          <a:lstStyle/>
          <a:p>
            <a:pPr marL="215900" indent="-214313" algn="ctr" hangingPunct="1">
              <a:lnSpc>
                <a:spcPct val="100000"/>
              </a:lnSpc>
              <a:tabLst>
                <a:tab pos="939800" algn="l"/>
                <a:tab pos="1663700" algn="l"/>
                <a:tab pos="2387600" algn="l"/>
                <a:tab pos="3109913" algn="l"/>
                <a:tab pos="3833813" algn="l"/>
                <a:tab pos="4559300" algn="l"/>
                <a:tab pos="5283200" algn="l"/>
                <a:tab pos="6007100" algn="l"/>
                <a:tab pos="6731000" algn="l"/>
                <a:tab pos="7453313" algn="l"/>
                <a:tab pos="8177213" algn="l"/>
              </a:tabLst>
            </a:pPr>
            <a:r>
              <a:rPr lang="hu-HU" sz="3200" dirty="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Létesítménygazdálkodási mérőszámok - </a:t>
            </a:r>
            <a:r>
              <a:rPr lang="hu-HU" sz="3200" dirty="0" smtClean="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 kiadványok </a:t>
            </a:r>
            <a:endParaRPr lang="hu-HU" sz="3200" dirty="0">
              <a:solidFill>
                <a:srgbClr val="000000"/>
              </a:solidFill>
              <a:latin typeface="Calibri" charset="0"/>
              <a:ea typeface="Microsoft YaHei" charset="0"/>
              <a:cs typeface="Microsoft YaHei" charset="0"/>
            </a:endParaRPr>
          </a:p>
        </p:txBody>
      </p:sp>
      <p:pic>
        <p:nvPicPr>
          <p:cNvPr id="2150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03913" y="1628775"/>
            <a:ext cx="2560637" cy="3556000"/>
          </a:xfrm>
          <a:prstGeom prst="rect">
            <a:avLst/>
          </a:prstGeom>
          <a:noFill/>
          <a:ln w="9360" cap="flat">
            <a:noFill/>
            <a:round/>
            <a:headEnd/>
            <a:tailEnd/>
          </a:ln>
          <a:effectLst/>
        </p:spPr>
      </p:pic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827088" y="1412875"/>
            <a:ext cx="4968875" cy="4803495"/>
          </a:xfrm>
          <a:prstGeom prst="rect">
            <a:avLst/>
          </a:prstGeom>
          <a:noFill/>
          <a:ln w="9360" cap="flat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marL="215900" indent="-214313" hangingPunct="1">
              <a:lnSpc>
                <a:spcPct val="100000"/>
              </a:lnSpc>
              <a:tabLst>
                <a:tab pos="939800" algn="l"/>
                <a:tab pos="1663700" algn="l"/>
                <a:tab pos="2387600" algn="l"/>
                <a:tab pos="3109913" algn="l"/>
                <a:tab pos="3833813" algn="l"/>
                <a:tab pos="4559300" algn="l"/>
                <a:tab pos="5283200" algn="l"/>
                <a:tab pos="6007100" algn="l"/>
                <a:tab pos="6731000" algn="l"/>
              </a:tabLst>
            </a:pPr>
            <a:r>
              <a:rPr lang="hu-HU" dirty="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Két adatfelvétel volt  eddig: </a:t>
            </a:r>
          </a:p>
          <a:p>
            <a:pPr marL="215900" indent="-214313" hangingPunct="1">
              <a:lnSpc>
                <a:spcPct val="100000"/>
              </a:lnSpc>
              <a:tabLst>
                <a:tab pos="939800" algn="l"/>
                <a:tab pos="1663700" algn="l"/>
                <a:tab pos="2387600" algn="l"/>
                <a:tab pos="3109913" algn="l"/>
                <a:tab pos="3833813" algn="l"/>
                <a:tab pos="4559300" algn="l"/>
                <a:tab pos="5283200" algn="l"/>
                <a:tab pos="6007100" algn="l"/>
                <a:tab pos="6731000" algn="l"/>
              </a:tabLst>
            </a:pPr>
            <a:r>
              <a:rPr lang="hu-HU" dirty="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 2009 és 2012-ben </a:t>
            </a:r>
          </a:p>
          <a:p>
            <a:pPr marL="457200" lvl="1" indent="0" hangingPunct="1">
              <a:lnSpc>
                <a:spcPct val="100000"/>
              </a:lnSpc>
              <a:buSzPct val="45000"/>
              <a:buFont typeface="Wingdings" pitchFamily="2" charset="2"/>
              <a:buChar char="Ø"/>
              <a:tabLst>
                <a:tab pos="939800" algn="l"/>
                <a:tab pos="1663700" algn="l"/>
                <a:tab pos="2387600" algn="l"/>
                <a:tab pos="3109913" algn="l"/>
                <a:tab pos="3833813" algn="l"/>
                <a:tab pos="4559300" algn="l"/>
                <a:tab pos="5283200" algn="l"/>
                <a:tab pos="6007100" algn="l"/>
                <a:tab pos="6731000" algn="l"/>
              </a:tabLst>
            </a:pPr>
            <a:r>
              <a:rPr lang="hu-HU" dirty="0" smtClean="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 	39 kérdésből álló kérdőív</a:t>
            </a:r>
          </a:p>
          <a:p>
            <a:pPr marL="457200" lvl="1" indent="0" hangingPunct="1">
              <a:lnSpc>
                <a:spcPct val="100000"/>
              </a:lnSpc>
              <a:buSzPct val="45000"/>
              <a:buFont typeface="Wingdings" pitchFamily="2" charset="2"/>
              <a:buChar char="Ø"/>
              <a:tabLst>
                <a:tab pos="939800" algn="l"/>
                <a:tab pos="1663700" algn="l"/>
                <a:tab pos="2387600" algn="l"/>
                <a:tab pos="3109913" algn="l"/>
                <a:tab pos="3833813" algn="l"/>
                <a:tab pos="4559300" algn="l"/>
                <a:tab pos="5283200" algn="l"/>
                <a:tab pos="6007100" algn="l"/>
                <a:tab pos="6731000" algn="l"/>
              </a:tabLst>
            </a:pPr>
            <a:r>
              <a:rPr lang="hu-HU" dirty="0" smtClean="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  	22 </a:t>
            </a:r>
            <a:r>
              <a:rPr lang="hu-HU" dirty="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ill. 76 épület adatai</a:t>
            </a:r>
          </a:p>
          <a:p>
            <a:pPr marL="457200" lvl="1" indent="0" hangingPunct="1">
              <a:lnSpc>
                <a:spcPct val="100000"/>
              </a:lnSpc>
              <a:buSzPct val="45000"/>
              <a:buFont typeface="Wingdings" pitchFamily="2" charset="2"/>
              <a:buChar char="Ø"/>
              <a:tabLst>
                <a:tab pos="939800" algn="l"/>
                <a:tab pos="1663700" algn="l"/>
                <a:tab pos="2387600" algn="l"/>
                <a:tab pos="3109913" algn="l"/>
                <a:tab pos="3833813" algn="l"/>
                <a:tab pos="4559300" algn="l"/>
                <a:tab pos="5283200" algn="l"/>
                <a:tab pos="6007100" algn="l"/>
                <a:tab pos="6731000" algn="l"/>
              </a:tabLst>
            </a:pPr>
            <a:r>
              <a:rPr lang="hu-HU" dirty="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  </a:t>
            </a:r>
            <a:r>
              <a:rPr lang="hu-HU" dirty="0" smtClean="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	Az </a:t>
            </a:r>
            <a:r>
              <a:rPr lang="hu-HU" dirty="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épületek több, mint 90 %-a saját tulajdon és használatban volt</a:t>
            </a:r>
          </a:p>
          <a:p>
            <a:pPr marL="457200" lvl="1" indent="0" hangingPunct="1">
              <a:lnSpc>
                <a:spcPct val="100000"/>
              </a:lnSpc>
              <a:buSzPct val="45000"/>
              <a:buFont typeface="Wingdings" pitchFamily="2" charset="2"/>
              <a:buChar char="Ø"/>
              <a:tabLst>
                <a:tab pos="939800" algn="l"/>
                <a:tab pos="1663700" algn="l"/>
                <a:tab pos="2387600" algn="l"/>
                <a:tab pos="3109913" algn="l"/>
                <a:tab pos="3833813" algn="l"/>
                <a:tab pos="4559300" algn="l"/>
                <a:tab pos="5283200" algn="l"/>
                <a:tab pos="6007100" algn="l"/>
                <a:tab pos="6731000" algn="l"/>
              </a:tabLst>
            </a:pPr>
            <a:r>
              <a:rPr lang="hu-HU" dirty="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  </a:t>
            </a:r>
            <a:r>
              <a:rPr lang="hu-HU" dirty="0" smtClean="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	Az </a:t>
            </a:r>
            <a:r>
              <a:rPr lang="hu-HU" dirty="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épületek 50 ill. 60 %-a 26 évesnél öregebb </a:t>
            </a:r>
            <a:r>
              <a:rPr lang="hu-HU" dirty="0" smtClean="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volt</a:t>
            </a:r>
          </a:p>
          <a:p>
            <a:pPr marL="457200" lvl="1" indent="0" hangingPunct="1">
              <a:lnSpc>
                <a:spcPct val="100000"/>
              </a:lnSpc>
              <a:buSzPct val="45000"/>
              <a:buFont typeface="Wingdings" pitchFamily="2" charset="2"/>
              <a:buChar char="Ø"/>
              <a:tabLst>
                <a:tab pos="939800" algn="l"/>
                <a:tab pos="1663700" algn="l"/>
                <a:tab pos="2387600" algn="l"/>
                <a:tab pos="3109913" algn="l"/>
                <a:tab pos="3833813" algn="l"/>
                <a:tab pos="4559300" algn="l"/>
                <a:tab pos="5283200" algn="l"/>
                <a:tab pos="6007100" algn="l"/>
                <a:tab pos="6731000" algn="l"/>
              </a:tabLst>
            </a:pPr>
            <a:r>
              <a:rPr lang="hu-HU" dirty="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 </a:t>
            </a:r>
            <a:r>
              <a:rPr lang="hu-HU" dirty="0" smtClean="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	Budapesti </a:t>
            </a:r>
            <a:r>
              <a:rPr lang="hu-HU" dirty="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volt az épületek először 50, majd 27%-a</a:t>
            </a:r>
          </a:p>
          <a:p>
            <a:pPr marL="457200" lvl="1" indent="0" hangingPunct="1">
              <a:lnSpc>
                <a:spcPct val="100000"/>
              </a:lnSpc>
              <a:buSzPct val="45000"/>
              <a:buFont typeface="Wingdings" pitchFamily="2" charset="2"/>
              <a:buChar char="Ø"/>
              <a:tabLst>
                <a:tab pos="939800" algn="l"/>
                <a:tab pos="1663700" algn="l"/>
                <a:tab pos="2387600" algn="l"/>
                <a:tab pos="3109913" algn="l"/>
                <a:tab pos="3833813" algn="l"/>
                <a:tab pos="4559300" algn="l"/>
                <a:tab pos="5283200" algn="l"/>
                <a:tab pos="6007100" algn="l"/>
                <a:tab pos="6731000" algn="l"/>
              </a:tabLst>
            </a:pPr>
            <a:r>
              <a:rPr lang="hu-HU" dirty="0" smtClean="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 	A </a:t>
            </a:r>
            <a:r>
              <a:rPr lang="hu-HU" dirty="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nyitvatartási idő először 33%-ban, majd 63 %-ban volt 7/24, a többi általában 5/ </a:t>
            </a:r>
            <a:r>
              <a:rPr lang="hu-HU" dirty="0" smtClean="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16</a:t>
            </a:r>
            <a:endParaRPr lang="hu-HU" dirty="0">
              <a:solidFill>
                <a:srgbClr val="000000"/>
              </a:solidFill>
              <a:latin typeface="Calibri" charset="0"/>
              <a:ea typeface="Microsoft YaHei" charset="0"/>
              <a:cs typeface="Microsoft YaHei" charset="0"/>
            </a:endParaRPr>
          </a:p>
          <a:p>
            <a:pPr marL="215900" indent="-214313" hangingPunct="1">
              <a:lnSpc>
                <a:spcPct val="100000"/>
              </a:lnSpc>
              <a:buClrTx/>
              <a:buSzTx/>
              <a:buFontTx/>
              <a:buNone/>
              <a:tabLst>
                <a:tab pos="939800" algn="l"/>
                <a:tab pos="1663700" algn="l"/>
                <a:tab pos="2387600" algn="l"/>
                <a:tab pos="3109913" algn="l"/>
                <a:tab pos="3833813" algn="l"/>
                <a:tab pos="4559300" algn="l"/>
                <a:tab pos="5283200" algn="l"/>
                <a:tab pos="6007100" algn="l"/>
                <a:tab pos="6731000" algn="l"/>
              </a:tabLst>
            </a:pPr>
            <a:endParaRPr lang="hu-HU" dirty="0" smtClean="0">
              <a:solidFill>
                <a:srgbClr val="000000"/>
              </a:solidFill>
              <a:latin typeface="Calibri" charset="0"/>
              <a:ea typeface="Microsoft YaHei" charset="0"/>
              <a:cs typeface="Microsoft YaHei" charset="0"/>
            </a:endParaRPr>
          </a:p>
          <a:p>
            <a:pPr marL="215900" indent="-214313" hangingPunct="1">
              <a:lnSpc>
                <a:spcPct val="100000"/>
              </a:lnSpc>
              <a:buClrTx/>
              <a:buSzTx/>
              <a:buFontTx/>
              <a:buNone/>
              <a:tabLst>
                <a:tab pos="939800" algn="l"/>
                <a:tab pos="1663700" algn="l"/>
                <a:tab pos="2387600" algn="l"/>
                <a:tab pos="3109913" algn="l"/>
                <a:tab pos="3833813" algn="l"/>
                <a:tab pos="4559300" algn="l"/>
                <a:tab pos="5283200" algn="l"/>
                <a:tab pos="6007100" algn="l"/>
                <a:tab pos="6731000" algn="l"/>
              </a:tabLst>
            </a:pPr>
            <a:r>
              <a:rPr lang="hu-HU" dirty="0" smtClean="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Néhány </a:t>
            </a:r>
            <a:r>
              <a:rPr lang="hu-HU" dirty="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eredmény a következő dián</a:t>
            </a:r>
          </a:p>
          <a:p>
            <a:pPr marL="215900" indent="-214313" hangingPunct="1">
              <a:lnSpc>
                <a:spcPct val="100000"/>
              </a:lnSpc>
              <a:buClrTx/>
              <a:buSzTx/>
              <a:buFontTx/>
              <a:buNone/>
              <a:tabLst>
                <a:tab pos="939800" algn="l"/>
                <a:tab pos="1663700" algn="l"/>
                <a:tab pos="2387600" algn="l"/>
                <a:tab pos="3109913" algn="l"/>
                <a:tab pos="3833813" algn="l"/>
                <a:tab pos="4559300" algn="l"/>
                <a:tab pos="5283200" algn="l"/>
                <a:tab pos="6007100" algn="l"/>
                <a:tab pos="6731000" algn="l"/>
              </a:tabLst>
            </a:pPr>
            <a:endParaRPr lang="hu-HU" dirty="0">
              <a:solidFill>
                <a:srgbClr val="000000"/>
              </a:solidFill>
              <a:latin typeface="Calibri" charset="0"/>
              <a:ea typeface="Microsoft YaHei" charset="0"/>
              <a:cs typeface="Microsoft YaHei" charset="0"/>
            </a:endParaRPr>
          </a:p>
          <a:p>
            <a:pPr marL="215900" indent="-214313" hangingPunct="1">
              <a:lnSpc>
                <a:spcPct val="100000"/>
              </a:lnSpc>
              <a:buClrTx/>
              <a:buSzTx/>
              <a:buFontTx/>
              <a:buNone/>
              <a:tabLst>
                <a:tab pos="939800" algn="l"/>
                <a:tab pos="1663700" algn="l"/>
                <a:tab pos="2387600" algn="l"/>
                <a:tab pos="3109913" algn="l"/>
                <a:tab pos="3833813" algn="l"/>
                <a:tab pos="4559300" algn="l"/>
                <a:tab pos="5283200" algn="l"/>
                <a:tab pos="6007100" algn="l"/>
                <a:tab pos="6731000" algn="l"/>
              </a:tabLst>
            </a:pPr>
            <a:endParaRPr lang="hu-HU" u="sng" dirty="0">
              <a:solidFill>
                <a:srgbClr val="000000"/>
              </a:solidFill>
              <a:latin typeface="Calibri" charset="0"/>
              <a:ea typeface="Microsoft YaHei" charset="0"/>
              <a:cs typeface="Microsoft YaHei" charset="0"/>
            </a:endParaRPr>
          </a:p>
          <a:p>
            <a:pPr marL="457200" hangingPunct="1">
              <a:lnSpc>
                <a:spcPct val="100000"/>
              </a:lnSpc>
              <a:buClrTx/>
              <a:buSzTx/>
              <a:buFontTx/>
              <a:buNone/>
              <a:tabLst>
                <a:tab pos="939800" algn="l"/>
                <a:tab pos="1663700" algn="l"/>
                <a:tab pos="2387600" algn="l"/>
                <a:tab pos="3109913" algn="l"/>
                <a:tab pos="3833813" algn="l"/>
                <a:tab pos="4559300" algn="l"/>
                <a:tab pos="5283200" algn="l"/>
                <a:tab pos="6007100" algn="l"/>
                <a:tab pos="6731000" algn="l"/>
              </a:tabLst>
            </a:pPr>
            <a:endParaRPr lang="hu-HU" u="sng" dirty="0">
              <a:solidFill>
                <a:srgbClr val="000000"/>
              </a:solidFill>
              <a:latin typeface="Calibri" charset="0"/>
              <a:ea typeface="Microsoft YaHei" charset="0"/>
              <a:cs typeface="Microsoft YaHei" charset="0"/>
            </a:endParaRPr>
          </a:p>
        </p:txBody>
      </p:sp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6688138" y="6237288"/>
            <a:ext cx="2166937" cy="19685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90000" tIns="45000" rIns="90000" bIns="45000">
            <a:spAutoFit/>
          </a:bodyPr>
          <a:lstStyle/>
          <a:p>
            <a:pPr hangingPunct="1">
              <a:lnSpc>
                <a:spcPct val="100000"/>
              </a:lnSpc>
              <a:tabLst>
                <a:tab pos="723900" algn="l"/>
                <a:tab pos="1447800" algn="l"/>
              </a:tabLst>
            </a:pPr>
            <a:r>
              <a:rPr lang="hu-HU" sz="700" i="1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Összehasonlító mérőszámok – Bérczi László 2014.10.03.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1143000"/>
          </a:xfrm>
          <a:ln/>
        </p:spPr>
        <p:txBody>
          <a:bodyPr/>
          <a:lstStyle/>
          <a:p>
            <a:pPr algn="ctr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hu-HU" sz="4400"/>
              <a:t>Működési költségek</a:t>
            </a:r>
          </a:p>
        </p:txBody>
      </p:sp>
      <p:graphicFrame>
        <p:nvGraphicFramePr>
          <p:cNvPr id="22530" name="Group 2"/>
          <p:cNvGraphicFramePr>
            <a:graphicFrameLocks noGrp="1"/>
          </p:cNvGraphicFramePr>
          <p:nvPr/>
        </p:nvGraphicFramePr>
        <p:xfrm>
          <a:off x="468313" y="2101850"/>
          <a:ext cx="7993062" cy="2947543"/>
        </p:xfrm>
        <a:graphic>
          <a:graphicData uri="http://schemas.openxmlformats.org/drawingml/2006/table">
            <a:tbl>
              <a:tblPr/>
              <a:tblGrid>
                <a:gridCol w="1331912"/>
                <a:gridCol w="1674813"/>
                <a:gridCol w="990600"/>
                <a:gridCol w="1331912"/>
                <a:gridCol w="1331913"/>
                <a:gridCol w="1331912"/>
              </a:tblGrid>
              <a:tr h="649288">
                <a:tc gridSpan="2"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Microsoft YaHei" charset="0"/>
                          <a:cs typeface="Microsoft YaHei" charset="0"/>
                        </a:rPr>
                        <a:t>Összefoglaló  táblázat a működési költségekről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Microsoft YaHei" charset="0"/>
                          <a:cs typeface="Microsoft YaHei" charset="0"/>
                        </a:rPr>
                        <a:t>2009   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Microsoft YaHei" charset="0"/>
                          <a:cs typeface="Microsoft YaHei" charset="0"/>
                        </a:rPr>
                        <a:t> Ft/m2/év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Microsoft YaHei" charset="0"/>
                          <a:cs typeface="Microsoft YaHei" charset="0"/>
                        </a:rPr>
                        <a:t>2012  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Microsoft YaHei" charset="0"/>
                          <a:cs typeface="Microsoft YaHei" charset="0"/>
                        </a:rPr>
                        <a:t>Ft/m2/év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434975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</a:pPr>
                      <a:endParaRPr kumimoji="0" 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T="61596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</a:pPr>
                      <a:endParaRPr kumimoji="0" 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T="61596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</a:pPr>
                      <a:r>
                        <a:rPr kumimoji="0" lang="hu-H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icrosoft YaHei" charset="0"/>
                          <a:cs typeface="Microsoft YaHei" charset="0"/>
                        </a:rPr>
                        <a:t>min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</a:pPr>
                      <a:r>
                        <a:rPr kumimoji="0" lang="hu-H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icrosoft YaHei" charset="0"/>
                          <a:cs typeface="Microsoft YaHei" charset="0"/>
                        </a:rPr>
                        <a:t>max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</a:pPr>
                      <a:r>
                        <a:rPr kumimoji="0" lang="hu-H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icrosoft YaHei" charset="0"/>
                          <a:cs typeface="Microsoft YaHei" charset="0"/>
                        </a:rPr>
                        <a:t>min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</a:pPr>
                      <a:r>
                        <a:rPr kumimoji="0" lang="hu-H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icrosoft YaHei" charset="0"/>
                          <a:cs typeface="Microsoft YaHei" charset="0"/>
                        </a:rPr>
                        <a:t>max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</a:tr>
              <a:tr h="371475">
                <a:tc rowSpan="2"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icrosoft YaHei" charset="0"/>
                          <a:cs typeface="Microsoft YaHei" charset="0"/>
                        </a:rPr>
                        <a:t>Fajlagos működési ktsg.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icrosoft YaHei" charset="0"/>
                          <a:cs typeface="Microsoft YaHei" charset="0"/>
                        </a:rPr>
                        <a:t>Iparág szerint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icrosoft YaHei" charset="0"/>
                          <a:cs typeface="Microsoft YaHei" charset="0"/>
                        </a:rPr>
                        <a:t>2423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icrosoft YaHei" charset="0"/>
                          <a:cs typeface="Microsoft YaHei" charset="0"/>
                        </a:rPr>
                        <a:t>8223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icrosoft YaHei" charset="0"/>
                          <a:cs typeface="Microsoft YaHei" charset="0"/>
                        </a:rPr>
                        <a:t>5441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icrosoft YaHei" charset="0"/>
                          <a:cs typeface="Microsoft YaHei" charset="0"/>
                        </a:rPr>
                        <a:t>39083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</a:tr>
              <a:tr h="557213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icrosoft YaHei" charset="0"/>
                          <a:cs typeface="Microsoft YaHei" charset="0"/>
                        </a:rPr>
                        <a:t>Funkció szerint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icrosoft YaHei" charset="0"/>
                          <a:cs typeface="Microsoft YaHei" charset="0"/>
                        </a:rPr>
                        <a:t>2423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icrosoft YaHei" charset="0"/>
                          <a:cs typeface="Microsoft YaHei" charset="0"/>
                        </a:rPr>
                        <a:t>10561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icrosoft YaHei" charset="0"/>
                          <a:cs typeface="Microsoft YaHei" charset="0"/>
                        </a:rPr>
                        <a:t>7795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icrosoft YaHei" charset="0"/>
                          <a:cs typeface="Microsoft YaHei" charset="0"/>
                        </a:rPr>
                        <a:t>58367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</a:tr>
              <a:tr h="371475">
                <a:tc rowSpan="2"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icrosoft YaHei" charset="0"/>
                          <a:cs typeface="Microsoft YaHei" charset="0"/>
                        </a:rPr>
                        <a:t>Fajlagos karbantar-tási ktsg.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icrosoft YaHei" charset="0"/>
                          <a:cs typeface="Microsoft YaHei" charset="0"/>
                        </a:rPr>
                        <a:t>Iparág szerint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icrosoft YaHei" charset="0"/>
                          <a:cs typeface="Microsoft YaHei" charset="0"/>
                        </a:rPr>
                        <a:t>26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icrosoft YaHei" charset="0"/>
                          <a:cs typeface="Microsoft YaHei" charset="0"/>
                        </a:rPr>
                        <a:t>6754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icrosoft YaHei" charset="0"/>
                          <a:cs typeface="Microsoft YaHei" charset="0"/>
                        </a:rPr>
                        <a:t>180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icrosoft YaHei" charset="0"/>
                          <a:cs typeface="Microsoft YaHei" charset="0"/>
                        </a:rPr>
                        <a:t>2979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</a:tr>
              <a:tr h="557213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icrosoft YaHei" charset="0"/>
                          <a:cs typeface="Microsoft YaHei" charset="0"/>
                        </a:rPr>
                        <a:t>Funkció szerint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icrosoft YaHei" charset="0"/>
                          <a:cs typeface="Microsoft YaHei" charset="0"/>
                        </a:rPr>
                        <a:t>26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icrosoft YaHei" charset="0"/>
                          <a:cs typeface="Microsoft YaHei" charset="0"/>
                        </a:rPr>
                        <a:t>4885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icrosoft YaHei" charset="0"/>
                          <a:cs typeface="Microsoft YaHei" charset="0"/>
                        </a:rPr>
                        <a:t>721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icrosoft YaHei" charset="0"/>
                          <a:cs typeface="Microsoft YaHei" charset="0"/>
                        </a:rPr>
                        <a:t>2883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  <p:sp>
        <p:nvSpPr>
          <p:cNvPr id="22636" name="Rectangle 108"/>
          <p:cNvSpPr>
            <a:spLocks noChangeArrowheads="1"/>
          </p:cNvSpPr>
          <p:nvPr/>
        </p:nvSpPr>
        <p:spPr bwMode="auto">
          <a:xfrm>
            <a:off x="6756400" y="6453188"/>
            <a:ext cx="2163763" cy="19685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90000" tIns="45000" rIns="90000" bIns="45000">
            <a:spAutoFit/>
          </a:bodyPr>
          <a:lstStyle/>
          <a:p>
            <a:pPr hangingPunct="1">
              <a:lnSpc>
                <a:spcPct val="100000"/>
              </a:lnSpc>
              <a:tabLst>
                <a:tab pos="723900" algn="l"/>
                <a:tab pos="1447800" algn="l"/>
              </a:tabLst>
            </a:pPr>
            <a:r>
              <a:rPr lang="hu-HU" sz="700" i="1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Összehasonlító mérőszámok – Bérczi László, 2014.10.03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5629275"/>
          </a:xfrm>
          <a:ln/>
        </p:spPr>
        <p:txBody>
          <a:bodyPr/>
          <a:lstStyle/>
          <a:p>
            <a:pPr algn="ctr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hu-HU" sz="3200" dirty="0"/>
              <a:t>TANULSÁGOK</a:t>
            </a: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4525963"/>
          </a:xfrm>
          <a:ln/>
        </p:spPr>
        <p:txBody>
          <a:bodyPr/>
          <a:lstStyle/>
          <a:p>
            <a:pPr marL="431800" indent="-323850">
              <a:lnSpc>
                <a:spcPct val="100000"/>
              </a:lnSpc>
              <a:buSzPct val="45000"/>
              <a:buFont typeface="Wingdings" charset="0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hu-HU"/>
              <a:t>Az adatok pillanatképet mutatnak, nem reprezentatív az adatsor</a:t>
            </a:r>
          </a:p>
          <a:p>
            <a:pPr marL="431800" indent="-323850">
              <a:lnSpc>
                <a:spcPct val="100000"/>
              </a:lnSpc>
              <a:buSzPct val="45000"/>
              <a:buFont typeface="Wingdings" charset="0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hu-HU"/>
              <a:t>Lehet látni a teljesítményhatárokat, de ezeket hasonló jellegű épületekkel lehet csak összehasonlítani (régi épület, saját használatú, stb.)</a:t>
            </a:r>
          </a:p>
          <a:p>
            <a:pPr marL="431800" indent="-323850">
              <a:lnSpc>
                <a:spcPct val="100000"/>
              </a:lnSpc>
              <a:buSzPct val="45000"/>
              <a:buFont typeface="Wingdings" charset="0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hu-HU"/>
              <a:t>Gondolkodásra indíthat</a:t>
            </a:r>
          </a:p>
        </p:txBody>
      </p:sp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6756400" y="6453188"/>
            <a:ext cx="2163763" cy="19685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90000" tIns="45000" rIns="90000" bIns="45000">
            <a:spAutoFit/>
          </a:bodyPr>
          <a:lstStyle/>
          <a:p>
            <a:pPr hangingPunct="1">
              <a:lnSpc>
                <a:spcPct val="100000"/>
              </a:lnSpc>
              <a:tabLst>
                <a:tab pos="723900" algn="l"/>
                <a:tab pos="1447800" algn="l"/>
              </a:tabLst>
            </a:pPr>
            <a:r>
              <a:rPr lang="hu-HU" sz="700" i="1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Összehasonlító mérőszámok – Bérczi László, 2014.10.03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5629275"/>
          </a:xfrm>
          <a:ln/>
        </p:spPr>
        <p:txBody>
          <a:bodyPr/>
          <a:lstStyle/>
          <a:p>
            <a:pPr algn="ctr"/>
            <a:r>
              <a:rPr lang="hu-HU" sz="3200" dirty="0" smtClean="0"/>
              <a:t>TANULSÁGOK - ÖSSZEHASONLÍTÁSOK</a:t>
            </a:r>
            <a:endParaRPr lang="hu-HU" sz="3200" dirty="0"/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4525963"/>
          </a:xfrm>
          <a:ln/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638"/>
              </a:spcBef>
              <a:tabLst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961313" algn="l"/>
                <a:tab pos="7962900" algn="l"/>
              </a:tabLst>
            </a:pPr>
            <a:r>
              <a:rPr lang="hu-HU" sz="2400" dirty="0"/>
              <a:t>Összehasonlítási lehetőségek:</a:t>
            </a:r>
          </a:p>
          <a:p>
            <a:pPr marL="0" indent="0">
              <a:lnSpc>
                <a:spcPct val="100000"/>
              </a:lnSpc>
              <a:spcBef>
                <a:spcPts val="638"/>
              </a:spcBef>
              <a:tabLst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961313" algn="l"/>
                <a:tab pos="7962900" algn="l"/>
              </a:tabLst>
            </a:pPr>
            <a:endParaRPr lang="hu-HU" dirty="0"/>
          </a:p>
          <a:p>
            <a:pPr marL="0" indent="0">
              <a:lnSpc>
                <a:spcPct val="100000"/>
              </a:lnSpc>
              <a:spcBef>
                <a:spcPts val="638"/>
              </a:spcBef>
              <a:buFont typeface="Arial" pitchFamily="34" charset="0"/>
              <a:buChar char="•"/>
              <a:tabLst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961313" algn="l"/>
                <a:tab pos="7962900" algn="l"/>
              </a:tabLst>
            </a:pPr>
            <a:r>
              <a:rPr lang="hu-HU" sz="2000" dirty="0"/>
              <a:t>Saját magammal időrendben</a:t>
            </a:r>
          </a:p>
          <a:p>
            <a:pPr marL="0" indent="0">
              <a:lnSpc>
                <a:spcPct val="100000"/>
              </a:lnSpc>
              <a:spcBef>
                <a:spcPts val="638"/>
              </a:spcBef>
              <a:buFont typeface="Arial" pitchFamily="34" charset="0"/>
              <a:buChar char="•"/>
              <a:tabLst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961313" algn="l"/>
                <a:tab pos="7962900" algn="l"/>
              </a:tabLst>
            </a:pPr>
            <a:r>
              <a:rPr lang="hu-HU" sz="2000" dirty="0"/>
              <a:t>Mással azonos időben</a:t>
            </a:r>
          </a:p>
          <a:p>
            <a:pPr marL="0" indent="0">
              <a:lnSpc>
                <a:spcPct val="100000"/>
              </a:lnSpc>
              <a:spcBef>
                <a:spcPts val="638"/>
              </a:spcBef>
              <a:buFont typeface="Arial" pitchFamily="34" charset="0"/>
              <a:buChar char="•"/>
              <a:tabLst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961313" algn="l"/>
                <a:tab pos="7962900" algn="l"/>
              </a:tabLst>
            </a:pPr>
            <a:r>
              <a:rPr lang="hu-HU" sz="2000" dirty="0"/>
              <a:t>Benchmark kialakítása</a:t>
            </a:r>
          </a:p>
          <a:p>
            <a:pPr marL="0" indent="0">
              <a:lnSpc>
                <a:spcPct val="100000"/>
              </a:lnSpc>
              <a:spcBef>
                <a:spcPts val="638"/>
              </a:spcBef>
              <a:buFont typeface="Arial" pitchFamily="34" charset="0"/>
              <a:buChar char="•"/>
              <a:tabLst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961313" algn="l"/>
                <a:tab pos="7962900" algn="l"/>
              </a:tabLst>
            </a:pPr>
            <a:r>
              <a:rPr lang="hu-HU" sz="2000" dirty="0"/>
              <a:t>Gondolatmenet kialakítása (</a:t>
            </a:r>
            <a:r>
              <a:rPr lang="hu-HU" sz="2000" dirty="0" err="1"/>
              <a:t>pl</a:t>
            </a:r>
            <a:r>
              <a:rPr lang="hu-HU" sz="2000" dirty="0"/>
              <a:t>:érdemes 7/24 </a:t>
            </a:r>
            <a:r>
              <a:rPr lang="hu-HU" sz="2000" dirty="0" err="1"/>
              <a:t>ben</a:t>
            </a:r>
            <a:r>
              <a:rPr lang="hu-HU" sz="2000" dirty="0"/>
              <a:t> működni?)</a:t>
            </a:r>
          </a:p>
        </p:txBody>
      </p:sp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6756400" y="6453188"/>
            <a:ext cx="2163763" cy="19685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90000" tIns="45000" rIns="90000" bIns="45000">
            <a:spAutoFit/>
          </a:bodyPr>
          <a:lstStyle/>
          <a:p>
            <a:pPr hangingPunct="1">
              <a:lnSpc>
                <a:spcPct val="100000"/>
              </a:lnSpc>
              <a:tabLst>
                <a:tab pos="723900" algn="l"/>
                <a:tab pos="1447800" algn="l"/>
              </a:tabLst>
            </a:pPr>
            <a:r>
              <a:rPr lang="hu-HU" sz="700" i="1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Összehasonlító mérőszámok – Bérczi László, 2014.10.03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1143000"/>
          </a:xfrm>
          <a:ln/>
        </p:spPr>
        <p:txBody>
          <a:bodyPr/>
          <a:lstStyle/>
          <a:p>
            <a:pPr algn="ctr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hu-HU" sz="4400"/>
              <a:t>Tennivalók</a:t>
            </a:r>
          </a:p>
        </p:txBody>
      </p:sp>
      <p:sp>
        <p:nvSpPr>
          <p:cNvPr id="26626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 marL="342900" indent="-341313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tabLst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</a:pPr>
            <a:endParaRPr lang="hu-HU" sz="3200" dirty="0">
              <a:solidFill>
                <a:srgbClr val="000000"/>
              </a:solidFill>
              <a:latin typeface="Calibri" charset="0"/>
              <a:ea typeface="Microsoft YaHei" charset="0"/>
              <a:cs typeface="Microsoft YaHei" charset="0"/>
            </a:endParaRPr>
          </a:p>
          <a:p>
            <a:pPr marL="342900" indent="-341313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SzPct val="45000"/>
              <a:buFont typeface="Wingdings" charset="0"/>
              <a:buChar char="Ø"/>
              <a:tabLst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</a:pPr>
            <a:r>
              <a:rPr lang="hu-HU" sz="3200" dirty="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Szabvány elveinek terjesztése</a:t>
            </a:r>
          </a:p>
          <a:p>
            <a:pPr marL="342900" indent="-341313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SzPct val="45000"/>
              <a:buFont typeface="Wingdings" charset="0"/>
              <a:buChar char="Ø"/>
              <a:tabLst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</a:pPr>
            <a:r>
              <a:rPr lang="hu-HU" sz="3200" dirty="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Ajánlások </a:t>
            </a:r>
            <a:r>
              <a:rPr lang="hu-HU" sz="3200" dirty="0" smtClean="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területkategóriákra és területgazdálkodásra</a:t>
            </a:r>
            <a:endParaRPr lang="hu-HU" sz="3200" dirty="0">
              <a:solidFill>
                <a:srgbClr val="000000"/>
              </a:solidFill>
              <a:latin typeface="Calibri" charset="0"/>
              <a:ea typeface="Microsoft YaHei" charset="0"/>
              <a:cs typeface="Microsoft YaHei" charset="0"/>
            </a:endParaRPr>
          </a:p>
          <a:p>
            <a:pPr marL="342900" indent="-341313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SzPct val="45000"/>
              <a:buFont typeface="Wingdings" charset="0"/>
              <a:buChar char="Ø"/>
              <a:tabLst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</a:pPr>
            <a:r>
              <a:rPr lang="hu-HU" sz="3200" dirty="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Mérések fontosságának tudatosítása</a:t>
            </a:r>
          </a:p>
          <a:p>
            <a:pPr marL="342900" indent="-341313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SzPct val="45000"/>
              <a:buFont typeface="Wingdings" charset="0"/>
              <a:buChar char="Ø"/>
              <a:tabLst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</a:pPr>
            <a:r>
              <a:rPr lang="hu-HU" sz="3200" dirty="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Saját mérőszámok kialakítása</a:t>
            </a:r>
          </a:p>
          <a:p>
            <a:pPr marL="342900" indent="-341313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</a:pPr>
            <a:endParaRPr lang="hu-HU" sz="3200" dirty="0">
              <a:solidFill>
                <a:srgbClr val="000000"/>
              </a:solidFill>
              <a:latin typeface="Calibri" charset="0"/>
              <a:ea typeface="Microsoft YaHei" charset="0"/>
              <a:cs typeface="Microsoft YaHei" charset="0"/>
            </a:endParaRPr>
          </a:p>
        </p:txBody>
      </p:sp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6756400" y="6453188"/>
            <a:ext cx="2163763" cy="19685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90000" tIns="45000" rIns="90000" bIns="45000">
            <a:spAutoFit/>
          </a:bodyPr>
          <a:lstStyle/>
          <a:p>
            <a:pPr hangingPunct="1">
              <a:lnSpc>
                <a:spcPct val="100000"/>
              </a:lnSpc>
              <a:tabLst>
                <a:tab pos="723900" algn="l"/>
                <a:tab pos="1447800" algn="l"/>
              </a:tabLst>
            </a:pPr>
            <a:r>
              <a:rPr lang="hu-HU" sz="700" i="1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Összehasonlító mérőszámok – Bérczi László, 2014.10.03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1143000"/>
          </a:xfrm>
          <a:ln/>
        </p:spPr>
        <p:txBody>
          <a:bodyPr/>
          <a:lstStyle/>
          <a:p>
            <a:pPr algn="ctr"/>
            <a:r>
              <a:rPr lang="hu-HU" sz="3200" dirty="0" smtClean="0"/>
              <a:t>Ingatlankezelés - működtetés</a:t>
            </a:r>
            <a:endParaRPr lang="hu-HU" sz="3200" dirty="0"/>
          </a:p>
        </p:txBody>
      </p:sp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457200" y="1412776"/>
            <a:ext cx="8229600" cy="4713387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 marL="342900" indent="-341313" hangingPunct="1">
              <a:lnSpc>
                <a:spcPct val="100000"/>
              </a:lnSpc>
              <a:spcBef>
                <a:spcPts val="638"/>
              </a:spcBef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hu-HU" sz="1400" dirty="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Ingatlankezelés –  tevékenységek csoportosításai</a:t>
            </a:r>
          </a:p>
          <a:p>
            <a:pPr marL="342900" indent="-341313" hangingPunct="1">
              <a:lnSpc>
                <a:spcPct val="100000"/>
              </a:lnSpc>
              <a:spcBef>
                <a:spcPts val="638"/>
              </a:spcBef>
              <a:spcAft>
                <a:spcPts val="0"/>
              </a:spcAft>
              <a:buSzPct val="4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hu-HU" sz="1400" dirty="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Tulajdon és használat : </a:t>
            </a:r>
          </a:p>
          <a:p>
            <a:pPr lvl="1" indent="-284163" hangingPunct="1">
              <a:lnSpc>
                <a:spcPct val="100000"/>
              </a:lnSpc>
              <a:spcBef>
                <a:spcPts val="563"/>
              </a:spcBef>
              <a:spcAft>
                <a:spcPts val="0"/>
              </a:spcAft>
              <a:buSzPct val="75000"/>
              <a:buFont typeface="Arial" charset="0"/>
              <a:buChar char="–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hu-HU" sz="1400" dirty="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saját tulajdon és saját </a:t>
            </a:r>
            <a:r>
              <a:rPr lang="hu-HU" sz="1400" dirty="0" smtClean="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használat		vállalati ingatlangazdálkodás</a:t>
            </a:r>
            <a:endParaRPr lang="hu-HU" sz="1400" dirty="0">
              <a:solidFill>
                <a:srgbClr val="000000"/>
              </a:solidFill>
              <a:latin typeface="Calibri" charset="0"/>
              <a:ea typeface="Microsoft YaHei" charset="0"/>
              <a:cs typeface="Microsoft YaHei" charset="0"/>
            </a:endParaRPr>
          </a:p>
          <a:p>
            <a:pPr lvl="1" indent="-284163" hangingPunct="1">
              <a:lnSpc>
                <a:spcPct val="100000"/>
              </a:lnSpc>
              <a:spcBef>
                <a:spcPts val="563"/>
              </a:spcBef>
              <a:spcAft>
                <a:spcPts val="0"/>
              </a:spcAft>
              <a:buSzPct val="75000"/>
              <a:buFont typeface="Arial" charset="0"/>
              <a:buChar char="–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hu-HU" sz="1400" dirty="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Idegen tulajdon </a:t>
            </a:r>
            <a:r>
              <a:rPr lang="hu-HU" sz="1400" dirty="0" smtClean="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használata		befektetési ingatlanok kezelése</a:t>
            </a:r>
            <a:endParaRPr lang="hu-HU" sz="1400" dirty="0">
              <a:solidFill>
                <a:srgbClr val="000000"/>
              </a:solidFill>
              <a:latin typeface="Calibri" charset="0"/>
              <a:ea typeface="Microsoft YaHei" charset="0"/>
              <a:cs typeface="Microsoft YaHei" charset="0"/>
            </a:endParaRPr>
          </a:p>
          <a:p>
            <a:pPr marL="342900" indent="-341313" hangingPunct="1">
              <a:lnSpc>
                <a:spcPct val="100000"/>
              </a:lnSpc>
              <a:spcBef>
                <a:spcPts val="638"/>
              </a:spcBef>
              <a:spcAft>
                <a:spcPts val="0"/>
              </a:spcAft>
              <a:buSzPct val="4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hu-HU" sz="1400" dirty="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Kezelési mód: </a:t>
            </a:r>
          </a:p>
          <a:p>
            <a:pPr lvl="1" indent="-284163" hangingPunct="1">
              <a:lnSpc>
                <a:spcPct val="100000"/>
              </a:lnSpc>
              <a:spcBef>
                <a:spcPts val="563"/>
              </a:spcBef>
              <a:spcAft>
                <a:spcPts val="0"/>
              </a:spcAft>
              <a:buSzPct val="75000"/>
              <a:buFont typeface="Arial" charset="0"/>
              <a:buChar char="–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hu-HU" sz="1400" dirty="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Saját tulajdon saját kezelés</a:t>
            </a:r>
          </a:p>
          <a:p>
            <a:pPr lvl="1" indent="-284163" hangingPunct="1">
              <a:lnSpc>
                <a:spcPct val="100000"/>
              </a:lnSpc>
              <a:spcBef>
                <a:spcPts val="563"/>
              </a:spcBef>
              <a:spcAft>
                <a:spcPts val="0"/>
              </a:spcAft>
              <a:buSzPct val="75000"/>
              <a:buFont typeface="Arial" charset="0"/>
              <a:buChar char="–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hu-HU" sz="1400" dirty="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Saját tulajdon, megbízásos kezelés</a:t>
            </a:r>
          </a:p>
          <a:p>
            <a:pPr lvl="1" indent="-284163" hangingPunct="1">
              <a:lnSpc>
                <a:spcPct val="100000"/>
              </a:lnSpc>
              <a:spcBef>
                <a:spcPts val="563"/>
              </a:spcBef>
              <a:spcAft>
                <a:spcPts val="0"/>
              </a:spcAft>
              <a:buSzPct val="75000"/>
              <a:buFont typeface="Arial" charset="0"/>
              <a:buChar char="–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hu-HU" sz="1400" dirty="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Idegen (</a:t>
            </a:r>
            <a:r>
              <a:rPr lang="hu-HU" sz="1400" dirty="0" err="1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bérbeadott</a:t>
            </a:r>
            <a:r>
              <a:rPr lang="hu-HU" sz="1400" dirty="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) tulajdon, megbízásos kezelés</a:t>
            </a:r>
          </a:p>
          <a:p>
            <a:pPr lvl="1" indent="-284163" hangingPunct="1">
              <a:lnSpc>
                <a:spcPct val="100000"/>
              </a:lnSpc>
              <a:spcBef>
                <a:spcPts val="563"/>
              </a:spcBef>
              <a:spcAft>
                <a:spcPts val="0"/>
              </a:spcAft>
              <a:buSzPct val="75000"/>
              <a:buFont typeface="Arial" charset="0"/>
              <a:buChar char="–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hu-HU" sz="1400" dirty="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Idegen (bérelt) tulajdon, saját kezelés </a:t>
            </a:r>
          </a:p>
          <a:p>
            <a:pPr marL="342900" indent="-341313" hangingPunct="1">
              <a:lnSpc>
                <a:spcPct val="100000"/>
              </a:lnSpc>
              <a:spcBef>
                <a:spcPts val="638"/>
              </a:spcBef>
              <a:spcAft>
                <a:spcPts val="0"/>
              </a:spcAft>
              <a:buSzPct val="4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hu-HU" sz="1400" dirty="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Kezelés területi:</a:t>
            </a:r>
          </a:p>
          <a:p>
            <a:pPr lvl="1" indent="-284163" hangingPunct="1">
              <a:lnSpc>
                <a:spcPct val="100000"/>
              </a:lnSpc>
              <a:spcBef>
                <a:spcPts val="563"/>
              </a:spcBef>
              <a:spcAft>
                <a:spcPts val="0"/>
              </a:spcAft>
              <a:buSzPct val="75000"/>
              <a:buFont typeface="Arial" charset="0"/>
              <a:buChar char="–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hu-HU" sz="1400" dirty="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Műszaki (ezen területen lehet jól összehasonlításokat végezni)</a:t>
            </a:r>
          </a:p>
          <a:p>
            <a:pPr lvl="1" indent="-284163" hangingPunct="1">
              <a:lnSpc>
                <a:spcPct val="100000"/>
              </a:lnSpc>
              <a:spcBef>
                <a:spcPts val="563"/>
              </a:spcBef>
              <a:spcAft>
                <a:spcPts val="0"/>
              </a:spcAft>
              <a:buSzPct val="75000"/>
              <a:buFont typeface="Arial" charset="0"/>
              <a:buChar char="–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hu-HU" sz="1400" dirty="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Gazdasági/pénzügyi (ezen területen is  lehet jó összehasonlításokat végezni)</a:t>
            </a:r>
          </a:p>
          <a:p>
            <a:pPr lvl="1" indent="-284163" hangingPunct="1">
              <a:lnSpc>
                <a:spcPct val="100000"/>
              </a:lnSpc>
              <a:spcBef>
                <a:spcPts val="563"/>
              </a:spcBef>
              <a:spcAft>
                <a:spcPts val="0"/>
              </a:spcAft>
              <a:buSzPct val="75000"/>
              <a:buFont typeface="Arial" charset="0"/>
              <a:buChar char="–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hu-HU" sz="1400" dirty="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Jogi </a:t>
            </a:r>
            <a:endParaRPr lang="hu-HU" sz="1400" dirty="0" smtClean="0">
              <a:solidFill>
                <a:srgbClr val="000000"/>
              </a:solidFill>
              <a:latin typeface="Calibri" charset="0"/>
              <a:ea typeface="Microsoft YaHei" charset="0"/>
              <a:cs typeface="Microsoft YaHei" charset="0"/>
            </a:endParaRPr>
          </a:p>
          <a:p>
            <a:pPr marL="0" lvl="1" indent="0" hangingPunct="1">
              <a:lnSpc>
                <a:spcPct val="100000"/>
              </a:lnSpc>
              <a:spcBef>
                <a:spcPts val="563"/>
              </a:spcBef>
              <a:spcAft>
                <a:spcPts val="0"/>
              </a:spcAft>
              <a:buSzPct val="75000"/>
              <a:tabLst>
                <a:tab pos="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hu-HU" sz="1400" dirty="0" smtClean="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Ingatlanműködtetés jelentős költséggel jár. Két terület optimalizálása célszerű:</a:t>
            </a:r>
          </a:p>
          <a:p>
            <a:pPr marL="400050" lvl="2" indent="0" hangingPunct="1">
              <a:lnSpc>
                <a:spcPct val="100000"/>
              </a:lnSpc>
              <a:spcBef>
                <a:spcPts val="563"/>
              </a:spcBef>
              <a:spcAft>
                <a:spcPts val="0"/>
              </a:spcAft>
              <a:buSzPct val="75000"/>
              <a:buFont typeface="Arial" pitchFamily="34" charset="0"/>
              <a:buChar char="•"/>
              <a:tabLst>
                <a:tab pos="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hu-HU" sz="1400" dirty="0" smtClean="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     Szolgáltatások igénybevétele</a:t>
            </a:r>
          </a:p>
          <a:p>
            <a:pPr marL="400050" lvl="2" indent="0" hangingPunct="1">
              <a:lnSpc>
                <a:spcPct val="100000"/>
              </a:lnSpc>
              <a:spcBef>
                <a:spcPts val="563"/>
              </a:spcBef>
              <a:spcAft>
                <a:spcPts val="0"/>
              </a:spcAft>
              <a:buSzPct val="75000"/>
              <a:buFont typeface="Arial" pitchFamily="34" charset="0"/>
              <a:buChar char="•"/>
              <a:tabLst>
                <a:tab pos="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hu-HU" sz="1400" dirty="0" smtClean="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      Területhasználat, területgazdálkodás</a:t>
            </a:r>
            <a:endParaRPr lang="hu-HU" sz="1400" dirty="0">
              <a:solidFill>
                <a:srgbClr val="000000"/>
              </a:solidFill>
              <a:latin typeface="Calibri" charset="0"/>
              <a:ea typeface="Microsoft YaHei" charset="0"/>
              <a:cs typeface="Microsoft YaHei" charset="0"/>
            </a:endParaRPr>
          </a:p>
          <a:p>
            <a:pPr marL="342900" indent="-341313" hangingPunct="1">
              <a:lnSpc>
                <a:spcPct val="100000"/>
              </a:lnSpc>
              <a:spcAft>
                <a:spcPts val="1425"/>
              </a:spcAft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hu-HU" sz="1200" dirty="0">
              <a:solidFill>
                <a:srgbClr val="000000"/>
              </a:solidFill>
              <a:latin typeface="Calibri" charset="0"/>
              <a:ea typeface="Microsoft YaHei" charset="0"/>
              <a:cs typeface="Microsoft YaHei" charset="0"/>
            </a:endParaRPr>
          </a:p>
          <a:p>
            <a:pPr marL="342900" indent="-341313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hu-HU" sz="2400" dirty="0">
              <a:solidFill>
                <a:srgbClr val="000000"/>
              </a:solidFill>
              <a:latin typeface="Calibri" charset="0"/>
              <a:ea typeface="Microsoft YaHei" charset="0"/>
              <a:cs typeface="Microsoft YaHei" charset="0"/>
            </a:endParaRP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6756400" y="6453188"/>
            <a:ext cx="2163763" cy="19685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90000" tIns="45000" rIns="90000" bIns="45000">
            <a:spAutoFit/>
          </a:bodyPr>
          <a:lstStyle/>
          <a:p>
            <a:pPr hangingPunct="1">
              <a:lnSpc>
                <a:spcPct val="100000"/>
              </a:lnSpc>
              <a:tabLst>
                <a:tab pos="723900" algn="l"/>
                <a:tab pos="1447800" algn="l"/>
              </a:tabLst>
            </a:pPr>
            <a:r>
              <a:rPr lang="hu-HU" sz="700" i="1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Összehasonlító mérőszámok – Bérczi László, 2014.10.03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71488" y="1503363"/>
            <a:ext cx="8229600" cy="1143000"/>
          </a:xfrm>
          <a:ln/>
        </p:spPr>
        <p:txBody>
          <a:bodyPr lIns="0" tIns="0" rIns="0" bIns="0" anchor="ctr"/>
          <a:lstStyle/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hu-HU" dirty="0"/>
              <a:t/>
            </a:r>
            <a:br>
              <a:rPr lang="hu-HU" dirty="0"/>
            </a:br>
            <a:r>
              <a:rPr lang="hu-HU" sz="3200" dirty="0"/>
              <a:t>Köszönöm a figyelmet !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685800" y="392113"/>
            <a:ext cx="7772400" cy="674687"/>
          </a:xfrm>
          <a:prstGeom prst="rect">
            <a:avLst/>
          </a:prstGeom>
          <a:noFill/>
          <a:ln w="9360" cap="flat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ctr" hangingPunct="1">
              <a:lnSpc>
                <a:spcPct val="100000"/>
              </a:lnSpc>
              <a:tabLst>
                <a:tab pos="0" algn="l"/>
                <a:tab pos="447675" algn="l"/>
                <a:tab pos="893763" algn="l"/>
                <a:tab pos="1343025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hu-HU" sz="2000" b="1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„Ingatlankezelés” és „Létesítménygazdálkodás”</a:t>
            </a:r>
            <a:r>
              <a:rPr lang="hu-HU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 </a:t>
            </a:r>
            <a:br>
              <a:rPr lang="hu-HU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</a:br>
            <a:r>
              <a:rPr lang="hu-HU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a nézőpontok különbözősége és a tevékenységek átfedése </a:t>
            </a:r>
          </a:p>
        </p:txBody>
      </p:sp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2916238" y="1484313"/>
            <a:ext cx="3384550" cy="1511300"/>
          </a:xfrm>
          <a:prstGeom prst="rect">
            <a:avLst/>
          </a:prstGeom>
          <a:solidFill>
            <a:srgbClr val="BBE0E3"/>
          </a:solidFill>
          <a:ln w="9360" cap="flat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 hangingPunct="1">
              <a:lnSpc>
                <a:spcPct val="100000"/>
              </a:lnSpc>
              <a:tabLst>
                <a:tab pos="0" algn="l"/>
                <a:tab pos="447675" algn="l"/>
                <a:tab pos="893763" algn="l"/>
                <a:tab pos="1343025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hu-HU" sz="1400" b="1" u="sng">
                <a:solidFill>
                  <a:srgbClr val="000000"/>
                </a:solidFill>
                <a:latin typeface="Verdana" pitchFamily="32" charset="0"/>
                <a:ea typeface="Microsoft YaHei" charset="0"/>
                <a:cs typeface="Microsoft YaHei" charset="0"/>
              </a:rPr>
              <a:t>Ingatlanok</a:t>
            </a:r>
          </a:p>
          <a:p>
            <a:pPr algn="ctr" hangingPunct="1">
              <a:lnSpc>
                <a:spcPct val="100000"/>
              </a:lnSpc>
              <a:tabLst>
                <a:tab pos="0" algn="l"/>
                <a:tab pos="447675" algn="l"/>
                <a:tab pos="893763" algn="l"/>
                <a:tab pos="1343025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hu-HU" sz="1400" b="1">
                <a:solidFill>
                  <a:srgbClr val="000000"/>
                </a:solidFill>
                <a:latin typeface="Verdana" pitchFamily="32" charset="0"/>
                <a:ea typeface="Microsoft YaHei" charset="0"/>
                <a:cs typeface="Microsoft YaHei" charset="0"/>
              </a:rPr>
              <a:t>(épületek, földterületek) </a:t>
            </a:r>
          </a:p>
          <a:p>
            <a:pPr algn="ctr" hangingPunct="1">
              <a:lnSpc>
                <a:spcPct val="100000"/>
              </a:lnSpc>
              <a:tabLst>
                <a:tab pos="0" algn="l"/>
                <a:tab pos="447675" algn="l"/>
                <a:tab pos="893763" algn="l"/>
                <a:tab pos="1343025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hu-HU" sz="1400" b="1">
                <a:solidFill>
                  <a:srgbClr val="000000"/>
                </a:solidFill>
                <a:latin typeface="Verdana" pitchFamily="32" charset="0"/>
                <a:ea typeface="Microsoft YaHei" charset="0"/>
                <a:cs typeface="Microsoft YaHei" charset="0"/>
              </a:rPr>
              <a:t>tulajdonlásával kapcsolatos</a:t>
            </a:r>
          </a:p>
          <a:p>
            <a:pPr algn="ctr" hangingPunct="1">
              <a:lnSpc>
                <a:spcPct val="100000"/>
              </a:lnSpc>
              <a:tabLst>
                <a:tab pos="0" algn="l"/>
                <a:tab pos="447675" algn="l"/>
                <a:tab pos="893763" algn="l"/>
                <a:tab pos="1343025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hu-HU" sz="1400" b="1">
                <a:solidFill>
                  <a:srgbClr val="000000"/>
                </a:solidFill>
                <a:latin typeface="Verdana" pitchFamily="32" charset="0"/>
                <a:ea typeface="Microsoft YaHei" charset="0"/>
                <a:cs typeface="Microsoft YaHei" charset="0"/>
              </a:rPr>
              <a:t> feladatok</a:t>
            </a: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2916238" y="3429000"/>
            <a:ext cx="3384550" cy="1871663"/>
          </a:xfrm>
          <a:prstGeom prst="rect">
            <a:avLst/>
          </a:prstGeom>
          <a:solidFill>
            <a:srgbClr val="BBE0E3"/>
          </a:solidFill>
          <a:ln w="9360" cap="flat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 hangingPunct="1">
              <a:lnSpc>
                <a:spcPct val="100000"/>
              </a:lnSpc>
              <a:tabLst>
                <a:tab pos="0" algn="l"/>
                <a:tab pos="447675" algn="l"/>
                <a:tab pos="893763" algn="l"/>
                <a:tab pos="1343025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hu-HU" sz="1400" b="1" i="1" u="sng">
                <a:solidFill>
                  <a:srgbClr val="000000"/>
                </a:solidFill>
                <a:latin typeface="Verdana" pitchFamily="32" charset="0"/>
                <a:ea typeface="Microsoft YaHei" charset="0"/>
                <a:cs typeface="Microsoft YaHei" charset="0"/>
              </a:rPr>
              <a:t>Ingatlanok</a:t>
            </a:r>
            <a:r>
              <a:rPr lang="hu-HU" sz="1400" b="1" u="sng">
                <a:solidFill>
                  <a:srgbClr val="000000"/>
                </a:solidFill>
                <a:latin typeface="Verdana" pitchFamily="32" charset="0"/>
                <a:ea typeface="Microsoft YaHei" charset="0"/>
                <a:cs typeface="Microsoft YaHei" charset="0"/>
              </a:rPr>
              <a:t> </a:t>
            </a:r>
          </a:p>
          <a:p>
            <a:pPr algn="ctr" hangingPunct="1">
              <a:lnSpc>
                <a:spcPct val="100000"/>
              </a:lnSpc>
              <a:tabLst>
                <a:tab pos="0" algn="l"/>
                <a:tab pos="447675" algn="l"/>
                <a:tab pos="893763" algn="l"/>
                <a:tab pos="1343025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hu-HU" sz="1400" b="1" u="sng">
              <a:solidFill>
                <a:srgbClr val="000000"/>
              </a:solidFill>
              <a:latin typeface="Verdana" pitchFamily="32" charset="0"/>
              <a:ea typeface="Microsoft YaHei" charset="0"/>
              <a:cs typeface="Microsoft YaHei" charset="0"/>
            </a:endParaRPr>
          </a:p>
          <a:p>
            <a:pPr algn="ctr" hangingPunct="1">
              <a:lnSpc>
                <a:spcPct val="100000"/>
              </a:lnSpc>
              <a:tabLst>
                <a:tab pos="0" algn="l"/>
                <a:tab pos="447675" algn="l"/>
                <a:tab pos="893763" algn="l"/>
                <a:tab pos="1343025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hu-HU" sz="1400" b="1">
                <a:solidFill>
                  <a:srgbClr val="000000"/>
                </a:solidFill>
                <a:latin typeface="Verdana" pitchFamily="32" charset="0"/>
                <a:ea typeface="Microsoft YaHei" charset="0"/>
                <a:cs typeface="Microsoft YaHei" charset="0"/>
              </a:rPr>
              <a:t>működtetésével  és </a:t>
            </a:r>
          </a:p>
          <a:p>
            <a:pPr algn="ctr" hangingPunct="1">
              <a:lnSpc>
                <a:spcPct val="100000"/>
              </a:lnSpc>
              <a:tabLst>
                <a:tab pos="0" algn="l"/>
                <a:tab pos="447675" algn="l"/>
                <a:tab pos="893763" algn="l"/>
                <a:tab pos="1343025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hu-HU" sz="1400" b="1">
                <a:solidFill>
                  <a:srgbClr val="000000"/>
                </a:solidFill>
                <a:latin typeface="Verdana" pitchFamily="32" charset="0"/>
                <a:ea typeface="Microsoft YaHei" charset="0"/>
                <a:cs typeface="Microsoft YaHei" charset="0"/>
              </a:rPr>
              <a:t>használatával kapcsolatos </a:t>
            </a:r>
          </a:p>
          <a:p>
            <a:pPr algn="ctr" hangingPunct="1">
              <a:lnSpc>
                <a:spcPct val="100000"/>
              </a:lnSpc>
              <a:tabLst>
                <a:tab pos="0" algn="l"/>
                <a:tab pos="447675" algn="l"/>
                <a:tab pos="893763" algn="l"/>
                <a:tab pos="1343025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hu-HU" sz="1400" b="1">
                <a:solidFill>
                  <a:srgbClr val="000000"/>
                </a:solidFill>
                <a:latin typeface="Verdana" pitchFamily="32" charset="0"/>
                <a:ea typeface="Microsoft YaHei" charset="0"/>
                <a:cs typeface="Microsoft YaHei" charset="0"/>
              </a:rPr>
              <a:t>tevékenységek  és </a:t>
            </a:r>
          </a:p>
          <a:p>
            <a:pPr algn="ctr" hangingPunct="1">
              <a:lnSpc>
                <a:spcPct val="100000"/>
              </a:lnSpc>
              <a:tabLst>
                <a:tab pos="0" algn="l"/>
                <a:tab pos="447675" algn="l"/>
                <a:tab pos="893763" algn="l"/>
                <a:tab pos="1343025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hu-HU" sz="1400" b="1">
                <a:solidFill>
                  <a:srgbClr val="000000"/>
                </a:solidFill>
                <a:latin typeface="Verdana" pitchFamily="32" charset="0"/>
                <a:ea typeface="Microsoft YaHei" charset="0"/>
                <a:cs typeface="Microsoft YaHei" charset="0"/>
              </a:rPr>
              <a:t>szolgáltatások</a:t>
            </a:r>
          </a:p>
          <a:p>
            <a:pPr algn="ctr" hangingPunct="1">
              <a:lnSpc>
                <a:spcPct val="100000"/>
              </a:lnSpc>
              <a:tabLst>
                <a:tab pos="0" algn="l"/>
                <a:tab pos="447675" algn="l"/>
                <a:tab pos="893763" algn="l"/>
                <a:tab pos="1343025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hu-HU" sz="2400" b="1">
              <a:solidFill>
                <a:srgbClr val="000000"/>
              </a:solidFill>
              <a:latin typeface="Verdana" pitchFamily="32" charset="0"/>
              <a:ea typeface="Microsoft YaHei" charset="0"/>
              <a:cs typeface="Microsoft YaHei" charset="0"/>
            </a:endParaRPr>
          </a:p>
        </p:txBody>
      </p:sp>
      <p:sp>
        <p:nvSpPr>
          <p:cNvPr id="7172" name="Oval 4"/>
          <p:cNvSpPr>
            <a:spLocks noChangeArrowheads="1"/>
          </p:cNvSpPr>
          <p:nvPr/>
        </p:nvSpPr>
        <p:spPr bwMode="auto">
          <a:xfrm>
            <a:off x="395288" y="2422525"/>
            <a:ext cx="2016125" cy="1511300"/>
          </a:xfrm>
          <a:prstGeom prst="ellipse">
            <a:avLst/>
          </a:prstGeom>
          <a:solidFill>
            <a:srgbClr val="BBE0E3">
              <a:alpha val="48000"/>
            </a:srgbClr>
          </a:solidFill>
          <a:ln w="9360" cap="flat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 hangingPunct="1">
              <a:lnSpc>
                <a:spcPct val="100000"/>
              </a:lnSpc>
              <a:tabLst>
                <a:tab pos="0" algn="l"/>
                <a:tab pos="447675" algn="l"/>
                <a:tab pos="893763" algn="l"/>
                <a:tab pos="1343025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hu-HU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Ingatlankezelő </a:t>
            </a:r>
          </a:p>
          <a:p>
            <a:pPr algn="ctr" hangingPunct="1">
              <a:lnSpc>
                <a:spcPct val="100000"/>
              </a:lnSpc>
              <a:tabLst>
                <a:tab pos="0" algn="l"/>
                <a:tab pos="447675" algn="l"/>
                <a:tab pos="893763" algn="l"/>
                <a:tab pos="1343025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hu-HU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szempontja</a:t>
            </a:r>
          </a:p>
        </p:txBody>
      </p:sp>
      <p:sp>
        <p:nvSpPr>
          <p:cNvPr id="7173" name="Oval 5"/>
          <p:cNvSpPr>
            <a:spLocks noChangeArrowheads="1"/>
          </p:cNvSpPr>
          <p:nvPr/>
        </p:nvSpPr>
        <p:spPr bwMode="auto">
          <a:xfrm>
            <a:off x="6659563" y="2420938"/>
            <a:ext cx="2016125" cy="1511300"/>
          </a:xfrm>
          <a:prstGeom prst="ellipse">
            <a:avLst/>
          </a:prstGeom>
          <a:solidFill>
            <a:srgbClr val="BBE0E3">
              <a:alpha val="50999"/>
            </a:srgbClr>
          </a:solidFill>
          <a:ln w="9360" cap="flat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 hangingPunct="1">
              <a:lnSpc>
                <a:spcPct val="100000"/>
              </a:lnSpc>
              <a:tabLst>
                <a:tab pos="0" algn="l"/>
                <a:tab pos="447675" algn="l"/>
                <a:tab pos="893763" algn="l"/>
                <a:tab pos="1343025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hu-HU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„Létesítmény-</a:t>
            </a:r>
          </a:p>
          <a:p>
            <a:pPr algn="ctr" hangingPunct="1">
              <a:lnSpc>
                <a:spcPct val="100000"/>
              </a:lnSpc>
              <a:tabLst>
                <a:tab pos="0" algn="l"/>
                <a:tab pos="447675" algn="l"/>
                <a:tab pos="893763" algn="l"/>
                <a:tab pos="1343025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hu-HU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gazdálkodó ” </a:t>
            </a:r>
          </a:p>
          <a:p>
            <a:pPr algn="ctr" hangingPunct="1">
              <a:lnSpc>
                <a:spcPct val="100000"/>
              </a:lnSpc>
              <a:tabLst>
                <a:tab pos="0" algn="l"/>
                <a:tab pos="447675" algn="l"/>
                <a:tab pos="893763" algn="l"/>
                <a:tab pos="1343025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hu-HU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szempontja</a:t>
            </a:r>
          </a:p>
        </p:txBody>
      </p:sp>
      <p:sp>
        <p:nvSpPr>
          <p:cNvPr id="7174" name="Line 6"/>
          <p:cNvSpPr>
            <a:spLocks noChangeShapeType="1"/>
          </p:cNvSpPr>
          <p:nvPr/>
        </p:nvSpPr>
        <p:spPr bwMode="auto">
          <a:xfrm flipV="1">
            <a:off x="1619250" y="2265363"/>
            <a:ext cx="1296988" cy="166687"/>
          </a:xfrm>
          <a:prstGeom prst="line">
            <a:avLst/>
          </a:prstGeom>
          <a:noFill/>
          <a:ln w="31680" cap="rnd">
            <a:solidFill>
              <a:srgbClr val="800080"/>
            </a:solidFill>
            <a:prstDash val="sysDot"/>
            <a:miter lim="800000"/>
            <a:headEnd/>
            <a:tailEnd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7175" name="Line 7"/>
          <p:cNvSpPr>
            <a:spLocks noChangeShapeType="1"/>
          </p:cNvSpPr>
          <p:nvPr/>
        </p:nvSpPr>
        <p:spPr bwMode="auto">
          <a:xfrm flipV="1">
            <a:off x="2411413" y="2841625"/>
            <a:ext cx="504825" cy="454025"/>
          </a:xfrm>
          <a:prstGeom prst="line">
            <a:avLst/>
          </a:prstGeom>
          <a:noFill/>
          <a:ln w="31680" cap="rnd">
            <a:solidFill>
              <a:srgbClr val="800080"/>
            </a:solidFill>
            <a:prstDash val="sysDot"/>
            <a:miter lim="800000"/>
            <a:headEnd/>
            <a:tailEnd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7176" name="Line 8"/>
          <p:cNvSpPr>
            <a:spLocks noChangeShapeType="1"/>
          </p:cNvSpPr>
          <p:nvPr/>
        </p:nvSpPr>
        <p:spPr bwMode="auto">
          <a:xfrm flipH="1">
            <a:off x="3984625" y="2987675"/>
            <a:ext cx="166688" cy="431800"/>
          </a:xfrm>
          <a:prstGeom prst="line">
            <a:avLst/>
          </a:prstGeom>
          <a:noFill/>
          <a:ln w="31680" cap="rnd">
            <a:solidFill>
              <a:srgbClr val="800080"/>
            </a:solidFill>
            <a:prstDash val="sysDot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7177" name="Line 9"/>
          <p:cNvSpPr>
            <a:spLocks noChangeShapeType="1"/>
          </p:cNvSpPr>
          <p:nvPr/>
        </p:nvSpPr>
        <p:spPr bwMode="auto">
          <a:xfrm>
            <a:off x="3995738" y="2997200"/>
            <a:ext cx="1587" cy="431800"/>
          </a:xfrm>
          <a:prstGeom prst="line">
            <a:avLst/>
          </a:prstGeom>
          <a:noFill/>
          <a:ln w="31680" cap="rnd">
            <a:solidFill>
              <a:srgbClr val="800080"/>
            </a:solidFill>
            <a:prstDash val="sysDot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7178" name="Line 10"/>
          <p:cNvSpPr>
            <a:spLocks noChangeShapeType="1"/>
          </p:cNvSpPr>
          <p:nvPr/>
        </p:nvSpPr>
        <p:spPr bwMode="auto">
          <a:xfrm flipH="1">
            <a:off x="6289675" y="3500438"/>
            <a:ext cx="454025" cy="144462"/>
          </a:xfrm>
          <a:prstGeom prst="line">
            <a:avLst/>
          </a:prstGeom>
          <a:noFill/>
          <a:ln w="31680" cap="rnd">
            <a:solidFill>
              <a:srgbClr val="FF6600"/>
            </a:solidFill>
            <a:prstDash val="sysDot"/>
            <a:miter lim="800000"/>
            <a:headEnd/>
            <a:tailEnd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7179" name="Line 11"/>
          <p:cNvSpPr>
            <a:spLocks noChangeShapeType="1"/>
          </p:cNvSpPr>
          <p:nvPr/>
        </p:nvSpPr>
        <p:spPr bwMode="auto">
          <a:xfrm flipH="1">
            <a:off x="6216650" y="3933825"/>
            <a:ext cx="1535113" cy="215900"/>
          </a:xfrm>
          <a:prstGeom prst="line">
            <a:avLst/>
          </a:prstGeom>
          <a:noFill/>
          <a:ln w="31680" cap="rnd">
            <a:solidFill>
              <a:srgbClr val="FF6600"/>
            </a:solidFill>
            <a:prstDash val="sysDot"/>
            <a:miter lim="800000"/>
            <a:headEnd/>
            <a:tailEnd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7180" name="Line 12"/>
          <p:cNvSpPr>
            <a:spLocks noChangeShapeType="1"/>
          </p:cNvSpPr>
          <p:nvPr/>
        </p:nvSpPr>
        <p:spPr bwMode="auto">
          <a:xfrm flipH="1" flipV="1">
            <a:off x="5208588" y="2986088"/>
            <a:ext cx="311150" cy="454025"/>
          </a:xfrm>
          <a:prstGeom prst="line">
            <a:avLst/>
          </a:prstGeom>
          <a:noFill/>
          <a:ln w="31680" cap="rnd">
            <a:solidFill>
              <a:srgbClr val="FF6600"/>
            </a:solidFill>
            <a:prstDash val="sysDot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7181" name="Line 13"/>
          <p:cNvSpPr>
            <a:spLocks noChangeShapeType="1"/>
          </p:cNvSpPr>
          <p:nvPr/>
        </p:nvSpPr>
        <p:spPr bwMode="auto">
          <a:xfrm flipV="1">
            <a:off x="5219700" y="2986088"/>
            <a:ext cx="1588" cy="454025"/>
          </a:xfrm>
          <a:prstGeom prst="line">
            <a:avLst/>
          </a:prstGeom>
          <a:noFill/>
          <a:ln w="31680" cap="rnd">
            <a:solidFill>
              <a:srgbClr val="FF6600"/>
            </a:solidFill>
            <a:prstDash val="sysDot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7182" name="Oval 14"/>
          <p:cNvSpPr>
            <a:spLocks noChangeArrowheads="1"/>
          </p:cNvSpPr>
          <p:nvPr/>
        </p:nvSpPr>
        <p:spPr bwMode="auto">
          <a:xfrm>
            <a:off x="2987675" y="3463925"/>
            <a:ext cx="3311525" cy="1728788"/>
          </a:xfrm>
          <a:prstGeom prst="ellipse">
            <a:avLst/>
          </a:prstGeom>
          <a:noFill/>
          <a:ln w="15840" cap="rnd">
            <a:solidFill>
              <a:srgbClr val="0033CC"/>
            </a:solidFill>
            <a:prstDash val="dash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hu-HU"/>
          </a:p>
        </p:txBody>
      </p:sp>
      <p:sp>
        <p:nvSpPr>
          <p:cNvPr id="7183" name="Rectangle 15"/>
          <p:cNvSpPr>
            <a:spLocks noChangeArrowheads="1"/>
          </p:cNvSpPr>
          <p:nvPr/>
        </p:nvSpPr>
        <p:spPr bwMode="auto">
          <a:xfrm>
            <a:off x="3927475" y="5654675"/>
            <a:ext cx="3094038" cy="368300"/>
          </a:xfrm>
          <a:prstGeom prst="rect">
            <a:avLst/>
          </a:prstGeom>
          <a:noFill/>
          <a:ln w="9360" cap="flat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hangingPunct="1">
              <a:lnSpc>
                <a:spcPct val="100000"/>
              </a:lnSpc>
              <a:tabLst>
                <a:tab pos="0" algn="l"/>
                <a:tab pos="447675" algn="l"/>
                <a:tab pos="893763" algn="l"/>
                <a:tab pos="1343025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hu-HU" b="1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Egymást átfedő tevékenységek</a:t>
            </a:r>
          </a:p>
        </p:txBody>
      </p:sp>
      <p:sp>
        <p:nvSpPr>
          <p:cNvPr id="7184" name="Line 16"/>
          <p:cNvSpPr>
            <a:spLocks noChangeShapeType="1"/>
          </p:cNvSpPr>
          <p:nvPr/>
        </p:nvSpPr>
        <p:spPr bwMode="auto">
          <a:xfrm flipH="1" flipV="1">
            <a:off x="3201988" y="4795838"/>
            <a:ext cx="1498600" cy="804862"/>
          </a:xfrm>
          <a:prstGeom prst="line">
            <a:avLst/>
          </a:prstGeom>
          <a:noFill/>
          <a:ln w="25560" cap="rnd">
            <a:solidFill>
              <a:srgbClr val="0033CC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7185" name="Line 17"/>
          <p:cNvSpPr>
            <a:spLocks noChangeShapeType="1"/>
          </p:cNvSpPr>
          <p:nvPr/>
        </p:nvSpPr>
        <p:spPr bwMode="auto">
          <a:xfrm flipV="1">
            <a:off x="4716463" y="4795838"/>
            <a:ext cx="1368425" cy="795337"/>
          </a:xfrm>
          <a:prstGeom prst="line">
            <a:avLst/>
          </a:prstGeom>
          <a:noFill/>
          <a:ln w="25560" cap="rnd">
            <a:solidFill>
              <a:srgbClr val="0033CC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7186" name="Rectangle 18"/>
          <p:cNvSpPr>
            <a:spLocks noChangeArrowheads="1"/>
          </p:cNvSpPr>
          <p:nvPr/>
        </p:nvSpPr>
        <p:spPr bwMode="auto">
          <a:xfrm>
            <a:off x="7262813" y="4227513"/>
            <a:ext cx="1538287" cy="642937"/>
          </a:xfrm>
          <a:prstGeom prst="rect">
            <a:avLst/>
          </a:prstGeom>
          <a:noFill/>
          <a:ln w="9360" cap="flat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hangingPunct="1">
              <a:lnSpc>
                <a:spcPct val="100000"/>
              </a:lnSpc>
              <a:tabLst>
                <a:tab pos="0" algn="l"/>
                <a:tab pos="447675" algn="l"/>
                <a:tab pos="893763" algn="l"/>
                <a:tab pos="1343025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hu-HU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Szolgáltatások </a:t>
            </a:r>
          </a:p>
          <a:p>
            <a:pPr hangingPunct="1">
              <a:lnSpc>
                <a:spcPct val="100000"/>
              </a:lnSpc>
              <a:tabLst>
                <a:tab pos="0" algn="l"/>
                <a:tab pos="447675" algn="l"/>
                <a:tab pos="893763" algn="l"/>
                <a:tab pos="1343025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hu-HU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Kezelése !</a:t>
            </a:r>
          </a:p>
        </p:txBody>
      </p:sp>
      <p:sp>
        <p:nvSpPr>
          <p:cNvPr id="7187" name="Rectangle 19"/>
          <p:cNvSpPr>
            <a:spLocks noChangeArrowheads="1"/>
          </p:cNvSpPr>
          <p:nvPr/>
        </p:nvSpPr>
        <p:spPr bwMode="auto">
          <a:xfrm>
            <a:off x="665163" y="4005263"/>
            <a:ext cx="1104900" cy="642937"/>
          </a:xfrm>
          <a:prstGeom prst="rect">
            <a:avLst/>
          </a:prstGeom>
          <a:noFill/>
          <a:ln w="9360" cap="flat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hangingPunct="1">
              <a:lnSpc>
                <a:spcPct val="100000"/>
              </a:lnSpc>
              <a:tabLst>
                <a:tab pos="0" algn="l"/>
                <a:tab pos="447675" algn="l"/>
                <a:tab pos="893763" algn="l"/>
                <a:tab pos="1343025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hu-HU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Tulajdon </a:t>
            </a:r>
          </a:p>
          <a:p>
            <a:pPr hangingPunct="1">
              <a:lnSpc>
                <a:spcPct val="100000"/>
              </a:lnSpc>
              <a:tabLst>
                <a:tab pos="0" algn="l"/>
                <a:tab pos="447675" algn="l"/>
                <a:tab pos="893763" algn="l"/>
                <a:tab pos="1343025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hu-HU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Kezelése !</a:t>
            </a:r>
          </a:p>
        </p:txBody>
      </p:sp>
      <p:sp>
        <p:nvSpPr>
          <p:cNvPr id="7188" name="Rectangle 20"/>
          <p:cNvSpPr>
            <a:spLocks noChangeArrowheads="1"/>
          </p:cNvSpPr>
          <p:nvPr/>
        </p:nvSpPr>
        <p:spPr bwMode="auto">
          <a:xfrm>
            <a:off x="6732588" y="6453188"/>
            <a:ext cx="2220912" cy="19685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90000" tIns="45000" rIns="90000" bIns="45000">
            <a:spAutoFit/>
          </a:bodyPr>
          <a:lstStyle/>
          <a:p>
            <a:pPr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hu-HU" sz="700" i="1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Összehasonlító mérőszámok – Bérczi László 2014.10.03.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1143000"/>
          </a:xfrm>
          <a:ln/>
        </p:spPr>
        <p:txBody>
          <a:bodyPr/>
          <a:lstStyle/>
          <a:p>
            <a:pPr algn="ctr"/>
            <a:r>
              <a:rPr lang="hu-HU" sz="3200" dirty="0" smtClean="0"/>
              <a:t>Összehasonlítás:      mit és miért?</a:t>
            </a:r>
            <a:endParaRPr lang="hu-HU" sz="3200" dirty="0"/>
          </a:p>
        </p:txBody>
      </p:sp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 marL="342900" indent="-341313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hu-HU" sz="2400" dirty="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Ingatlankezelő v. működtető/ létesítménygazdálkodó kérdése:</a:t>
            </a:r>
          </a:p>
          <a:p>
            <a:pPr marL="342900" indent="-341313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SzPct val="4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hu-HU" sz="2400" dirty="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Hogyan dolgozom – hogyan dolgoznak nekem?</a:t>
            </a:r>
          </a:p>
          <a:p>
            <a:pPr marL="342900" indent="-341313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SzPct val="4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hu-HU" sz="2400" dirty="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Milyen költséggel dolgozom – sok ez vagy kevés?</a:t>
            </a:r>
          </a:p>
          <a:p>
            <a:pPr marL="342900" indent="-341313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hu-HU" sz="2400" dirty="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 	</a:t>
            </a:r>
          </a:p>
          <a:p>
            <a:pPr lvl="2" indent="-227013" hangingPunct="1">
              <a:lnSpc>
                <a:spcPct val="100000"/>
              </a:lnSpc>
              <a:spcBef>
                <a:spcPts val="488"/>
              </a:spcBef>
              <a:spcAft>
                <a:spcPts val="1425"/>
              </a:spcAft>
              <a:buSzPct val="45000"/>
              <a:buFont typeface="Wingdings" charset="0"/>
              <a:buChar char="Ø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hu-HU" sz="2400" dirty="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Benchmarking</a:t>
            </a:r>
          </a:p>
          <a:p>
            <a:pPr marL="342900" indent="-341313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hu-HU" sz="2400" dirty="0">
              <a:solidFill>
                <a:srgbClr val="000000"/>
              </a:solidFill>
              <a:latin typeface="Calibri" charset="0"/>
              <a:ea typeface="Microsoft YaHei" charset="0"/>
              <a:cs typeface="Microsoft YaHei" charset="0"/>
            </a:endParaRPr>
          </a:p>
          <a:p>
            <a:pPr marL="342900" indent="-341313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hu-HU" sz="2400" dirty="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A kérdésekre adott válasz alapján vagy  javítanom kell vagy „hátradőlhetek”</a:t>
            </a:r>
          </a:p>
          <a:p>
            <a:pPr marL="342900" indent="-341313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hu-HU" sz="3200" dirty="0">
              <a:solidFill>
                <a:srgbClr val="000000"/>
              </a:solidFill>
              <a:latin typeface="Calibri" charset="0"/>
              <a:ea typeface="Microsoft YaHei" charset="0"/>
              <a:cs typeface="Microsoft YaHei" charset="0"/>
            </a:endParaRP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6756400" y="6453188"/>
            <a:ext cx="2163763" cy="19685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90000" tIns="45000" rIns="90000" bIns="45000">
            <a:spAutoFit/>
          </a:bodyPr>
          <a:lstStyle/>
          <a:p>
            <a:pPr hangingPunct="1">
              <a:lnSpc>
                <a:spcPct val="100000"/>
              </a:lnSpc>
              <a:tabLst>
                <a:tab pos="723900" algn="l"/>
                <a:tab pos="1447800" algn="l"/>
              </a:tabLst>
            </a:pPr>
            <a:r>
              <a:rPr lang="hu-HU" sz="700" i="1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Összehasonlító mérőszámok – Bérczi László, 2014.10.03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1557338" y="260350"/>
            <a:ext cx="4865687" cy="639763"/>
          </a:xfrm>
          <a:prstGeom prst="rect">
            <a:avLst/>
          </a:prstGeom>
          <a:noFill/>
          <a:ln w="9360" cap="flat">
            <a:noFill/>
            <a:round/>
            <a:headEnd/>
            <a:tailEnd/>
          </a:ln>
          <a:effectLst/>
        </p:spPr>
        <p:txBody>
          <a:bodyPr wrap="none" lIns="90000" tIns="45000" rIns="90000" bIns="45000">
            <a:spAutoFit/>
          </a:bodyPr>
          <a:lstStyle/>
          <a:p>
            <a:pPr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</a:tabLst>
            </a:pPr>
            <a:r>
              <a:rPr lang="hu-HU" b="1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Ingatlanok működési teljesítményének mérése →</a:t>
            </a:r>
          </a:p>
          <a:p>
            <a:pPr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</a:tabLst>
            </a:pPr>
            <a:r>
              <a:rPr lang="hu-HU" b="1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Létesítménygazdálkodási szabványcsomag</a:t>
            </a:r>
          </a:p>
        </p:txBody>
      </p:sp>
      <p:sp>
        <p:nvSpPr>
          <p:cNvPr id="9218" name="AutoShape 2"/>
          <p:cNvSpPr>
            <a:spLocks noChangeArrowheads="1"/>
          </p:cNvSpPr>
          <p:nvPr/>
        </p:nvSpPr>
        <p:spPr bwMode="auto">
          <a:xfrm>
            <a:off x="1944688" y="2205038"/>
            <a:ext cx="1187450" cy="935037"/>
          </a:xfrm>
          <a:prstGeom prst="octagon">
            <a:avLst>
              <a:gd name="adj" fmla="val 23148"/>
            </a:avLst>
          </a:prstGeom>
          <a:solidFill>
            <a:srgbClr val="FFC000"/>
          </a:solidFill>
          <a:ln w="25560" cap="flat">
            <a:solidFill>
              <a:srgbClr val="3A5F8B"/>
            </a:solidFill>
            <a:round/>
            <a:headEnd/>
            <a:tailEnd/>
          </a:ln>
          <a:effectLst/>
        </p:spPr>
        <p:txBody>
          <a:bodyPr lIns="90000" tIns="45000" rIns="90000" bIns="45000" anchor="ctr"/>
          <a:lstStyle/>
          <a:p>
            <a:pPr algn="ctr" hangingPunct="1">
              <a:lnSpc>
                <a:spcPct val="100000"/>
              </a:lnSpc>
              <a:tabLst>
                <a:tab pos="723900" algn="l"/>
              </a:tabLst>
            </a:pPr>
            <a:r>
              <a:rPr lang="hu-HU" sz="1000" b="1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Terület</a:t>
            </a:r>
          </a:p>
        </p:txBody>
      </p:sp>
      <p:sp>
        <p:nvSpPr>
          <p:cNvPr id="9219" name="AutoShape 3"/>
          <p:cNvSpPr>
            <a:spLocks noChangeArrowheads="1"/>
          </p:cNvSpPr>
          <p:nvPr/>
        </p:nvSpPr>
        <p:spPr bwMode="auto">
          <a:xfrm>
            <a:off x="3563938" y="1628775"/>
            <a:ext cx="1008062" cy="935038"/>
          </a:xfrm>
          <a:prstGeom prst="octagon">
            <a:avLst>
              <a:gd name="adj" fmla="val 23148"/>
            </a:avLst>
          </a:prstGeom>
          <a:solidFill>
            <a:srgbClr val="FF0000"/>
          </a:solidFill>
          <a:ln w="25560" cap="flat">
            <a:solidFill>
              <a:srgbClr val="3A5F8B"/>
            </a:solidFill>
            <a:round/>
            <a:headEnd/>
            <a:tailEnd/>
          </a:ln>
          <a:effectLst/>
        </p:spPr>
        <p:txBody>
          <a:bodyPr lIns="90000" tIns="45000" rIns="90000" bIns="45000" anchor="ctr"/>
          <a:lstStyle/>
          <a:p>
            <a:pPr algn="ctr" hangingPunct="1">
              <a:lnSpc>
                <a:spcPct val="100000"/>
              </a:lnSpc>
              <a:tabLst>
                <a:tab pos="723900" algn="l"/>
              </a:tabLst>
            </a:pPr>
            <a:r>
              <a:rPr lang="hu-HU" sz="1000" b="1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Definíciók</a:t>
            </a:r>
          </a:p>
        </p:txBody>
      </p:sp>
      <p:sp>
        <p:nvSpPr>
          <p:cNvPr id="9220" name="AutoShape 4"/>
          <p:cNvSpPr>
            <a:spLocks noChangeArrowheads="1"/>
          </p:cNvSpPr>
          <p:nvPr/>
        </p:nvSpPr>
        <p:spPr bwMode="auto">
          <a:xfrm>
            <a:off x="5003800" y="2205038"/>
            <a:ext cx="1116013" cy="935037"/>
          </a:xfrm>
          <a:prstGeom prst="octagon">
            <a:avLst>
              <a:gd name="adj" fmla="val 23148"/>
            </a:avLst>
          </a:prstGeom>
          <a:solidFill>
            <a:srgbClr val="92D050"/>
          </a:solidFill>
          <a:ln w="25560" cap="flat">
            <a:solidFill>
              <a:srgbClr val="3A5F8B"/>
            </a:solidFill>
            <a:round/>
            <a:headEnd/>
            <a:tailEnd/>
          </a:ln>
          <a:effectLst/>
        </p:spPr>
        <p:txBody>
          <a:bodyPr lIns="90000" tIns="45000" rIns="90000" bIns="45000" anchor="ctr"/>
          <a:lstStyle/>
          <a:p>
            <a:pPr algn="ctr" hangingPunct="1">
              <a:lnSpc>
                <a:spcPct val="100000"/>
              </a:lnSpc>
              <a:tabLst>
                <a:tab pos="723900" algn="l"/>
              </a:tabLst>
            </a:pPr>
            <a:r>
              <a:rPr lang="hu-HU" sz="1000" b="1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Szerződések</a:t>
            </a:r>
          </a:p>
        </p:txBody>
      </p:sp>
      <p:sp>
        <p:nvSpPr>
          <p:cNvPr id="9221" name="AutoShape 5"/>
          <p:cNvSpPr>
            <a:spLocks noChangeArrowheads="1"/>
          </p:cNvSpPr>
          <p:nvPr/>
        </p:nvSpPr>
        <p:spPr bwMode="auto">
          <a:xfrm>
            <a:off x="1944688" y="3500438"/>
            <a:ext cx="1258887" cy="1079500"/>
          </a:xfrm>
          <a:prstGeom prst="octagon">
            <a:avLst>
              <a:gd name="adj" fmla="val 23148"/>
            </a:avLst>
          </a:prstGeom>
          <a:solidFill>
            <a:srgbClr val="B3A2C7"/>
          </a:solidFill>
          <a:ln w="25560" cap="flat">
            <a:solidFill>
              <a:srgbClr val="3A5F8B"/>
            </a:solidFill>
            <a:round/>
            <a:headEnd/>
            <a:tailEnd/>
          </a:ln>
          <a:effectLst/>
        </p:spPr>
        <p:txBody>
          <a:bodyPr lIns="90000" tIns="45000" rIns="90000" bIns="45000" anchor="ctr"/>
          <a:lstStyle/>
          <a:p>
            <a:pPr algn="ctr" hangingPunct="1">
              <a:lnSpc>
                <a:spcPct val="100000"/>
              </a:lnSpc>
              <a:tabLst>
                <a:tab pos="723900" algn="l"/>
              </a:tabLst>
            </a:pPr>
            <a:r>
              <a:rPr lang="hu-HU" sz="1000" b="1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Folyamatok</a:t>
            </a:r>
          </a:p>
        </p:txBody>
      </p:sp>
      <p:sp>
        <p:nvSpPr>
          <p:cNvPr id="9222" name="AutoShape 6"/>
          <p:cNvSpPr>
            <a:spLocks noChangeArrowheads="1"/>
          </p:cNvSpPr>
          <p:nvPr/>
        </p:nvSpPr>
        <p:spPr bwMode="auto">
          <a:xfrm>
            <a:off x="3419475" y="4292600"/>
            <a:ext cx="1150938" cy="1079500"/>
          </a:xfrm>
          <a:prstGeom prst="octagon">
            <a:avLst>
              <a:gd name="adj" fmla="val 23148"/>
            </a:avLst>
          </a:prstGeom>
          <a:solidFill>
            <a:srgbClr val="E46C0A"/>
          </a:solidFill>
          <a:ln w="25560" cap="flat">
            <a:solidFill>
              <a:srgbClr val="3A5F8B"/>
            </a:solidFill>
            <a:round/>
            <a:headEnd/>
            <a:tailEnd/>
          </a:ln>
          <a:effectLst/>
        </p:spPr>
        <p:txBody>
          <a:bodyPr lIns="90000" tIns="45000" rIns="90000" bIns="45000" anchor="ctr"/>
          <a:lstStyle/>
          <a:p>
            <a:pPr algn="ctr" hangingPunct="1">
              <a:lnSpc>
                <a:spcPct val="100000"/>
              </a:lnSpc>
              <a:tabLst>
                <a:tab pos="723900" algn="l"/>
              </a:tabLst>
            </a:pPr>
            <a:r>
              <a:rPr lang="hu-HU" sz="1000" b="1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Osztályozás</a:t>
            </a:r>
          </a:p>
        </p:txBody>
      </p:sp>
      <p:sp>
        <p:nvSpPr>
          <p:cNvPr id="9223" name="AutoShape 7"/>
          <p:cNvSpPr>
            <a:spLocks noChangeArrowheads="1"/>
          </p:cNvSpPr>
          <p:nvPr/>
        </p:nvSpPr>
        <p:spPr bwMode="auto">
          <a:xfrm>
            <a:off x="4932363" y="3644900"/>
            <a:ext cx="1187450" cy="1008063"/>
          </a:xfrm>
          <a:prstGeom prst="octagon">
            <a:avLst>
              <a:gd name="adj" fmla="val 23148"/>
            </a:avLst>
          </a:prstGeom>
          <a:solidFill>
            <a:srgbClr val="00B0F0"/>
          </a:solidFill>
          <a:ln w="25560" cap="flat">
            <a:solidFill>
              <a:srgbClr val="3A5F8B"/>
            </a:solidFill>
            <a:round/>
            <a:headEnd/>
            <a:tailEnd/>
          </a:ln>
          <a:effectLst/>
        </p:spPr>
        <p:txBody>
          <a:bodyPr lIns="90000" tIns="45000" rIns="90000" bIns="45000" anchor="ctr"/>
          <a:lstStyle/>
          <a:p>
            <a:pPr algn="ctr" hangingPunct="1">
              <a:lnSpc>
                <a:spcPct val="100000"/>
              </a:lnSpc>
              <a:tabLst>
                <a:tab pos="723900" algn="l"/>
              </a:tabLst>
            </a:pPr>
            <a:r>
              <a:rPr lang="hu-HU" sz="1000" b="1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Minőség</a:t>
            </a:r>
          </a:p>
        </p:txBody>
      </p:sp>
      <p:sp>
        <p:nvSpPr>
          <p:cNvPr id="9224" name="AutoShape 8"/>
          <p:cNvSpPr>
            <a:spLocks noChangeArrowheads="1"/>
          </p:cNvSpPr>
          <p:nvPr/>
        </p:nvSpPr>
        <p:spPr bwMode="auto">
          <a:xfrm>
            <a:off x="3492500" y="2852738"/>
            <a:ext cx="1079500" cy="1008062"/>
          </a:xfrm>
          <a:prstGeom prst="octagon">
            <a:avLst>
              <a:gd name="adj" fmla="val 23148"/>
            </a:avLst>
          </a:prstGeom>
          <a:solidFill>
            <a:srgbClr val="FFFF00"/>
          </a:solidFill>
          <a:ln w="25560" cap="flat">
            <a:solidFill>
              <a:srgbClr val="3A5F8B"/>
            </a:solidFill>
            <a:round/>
            <a:headEnd/>
            <a:tailEnd/>
          </a:ln>
          <a:effectLst/>
        </p:spPr>
        <p:txBody>
          <a:bodyPr lIns="90000" tIns="45000" rIns="90000" bIns="45000" anchor="ctr"/>
          <a:lstStyle/>
          <a:p>
            <a:pPr algn="ctr" hangingPunct="1">
              <a:lnSpc>
                <a:spcPct val="100000"/>
              </a:lnSpc>
              <a:tabLst>
                <a:tab pos="723900" algn="l"/>
              </a:tabLst>
            </a:pPr>
            <a:r>
              <a:rPr lang="hu-HU" sz="1200" b="1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MÉRŐ SZÁMOK</a:t>
            </a:r>
          </a:p>
        </p:txBody>
      </p:sp>
      <p:sp>
        <p:nvSpPr>
          <p:cNvPr id="9225" name="Rectangle 9"/>
          <p:cNvSpPr>
            <a:spLocks noChangeArrowheads="1"/>
          </p:cNvSpPr>
          <p:nvPr/>
        </p:nvSpPr>
        <p:spPr bwMode="auto">
          <a:xfrm>
            <a:off x="1331913" y="1052513"/>
            <a:ext cx="5545137" cy="333375"/>
          </a:xfrm>
          <a:prstGeom prst="rect">
            <a:avLst/>
          </a:prstGeom>
          <a:noFill/>
          <a:ln w="9360" cap="flat">
            <a:noFill/>
            <a:round/>
            <a:headEnd/>
            <a:tailEnd/>
          </a:ln>
          <a:effectLst/>
        </p:spPr>
        <p:txBody>
          <a:bodyPr lIns="90000" tIns="45000" rIns="90000" bIns="45000">
            <a:spAutoFit/>
          </a:bodyPr>
          <a:lstStyle/>
          <a:p>
            <a:pPr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</a:tabLst>
            </a:pPr>
            <a:r>
              <a:rPr lang="hu-HU" sz="1600" b="1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MSZ EN 15221-1:2012 (E) - től     MSZ EN  -15221-7:2012 (E) -ig</a:t>
            </a:r>
          </a:p>
        </p:txBody>
      </p:sp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6516688" y="1773238"/>
            <a:ext cx="2232025" cy="3101975"/>
          </a:xfrm>
          <a:prstGeom prst="rect">
            <a:avLst/>
          </a:prstGeom>
          <a:noFill/>
          <a:ln w="9360" cap="flat">
            <a:noFill/>
            <a:round/>
            <a:headEnd/>
            <a:tailEnd/>
          </a:ln>
          <a:effectLst/>
        </p:spPr>
        <p:txBody>
          <a:bodyPr lIns="90000" tIns="45000" rIns="90000" bIns="45000">
            <a:spAutoFit/>
          </a:bodyPr>
          <a:lstStyle/>
          <a:p>
            <a:pPr marL="342900" indent="-339725" hangingPunct="1">
              <a:lnSpc>
                <a:spcPct val="100000"/>
              </a:lnSpc>
              <a:tabLst>
                <a:tab pos="1066800" algn="l"/>
                <a:tab pos="1790700" algn="l"/>
                <a:tab pos="2514600" algn="l"/>
              </a:tabLst>
            </a:pPr>
            <a:r>
              <a:rPr lang="hu-HU" sz="1200" i="1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1.- Szakkifejezések és meghatározások</a:t>
            </a:r>
          </a:p>
          <a:p>
            <a:pPr marL="342900" indent="-339725" hangingPunct="1">
              <a:lnSpc>
                <a:spcPct val="100000"/>
              </a:lnSpc>
              <a:tabLst>
                <a:tab pos="1066800" algn="l"/>
                <a:tab pos="1790700" algn="l"/>
                <a:tab pos="2514600" algn="l"/>
              </a:tabLst>
            </a:pPr>
            <a:endParaRPr lang="hu-HU" sz="1200" i="1">
              <a:solidFill>
                <a:srgbClr val="000000"/>
              </a:solidFill>
              <a:latin typeface="Calibri" charset="0"/>
              <a:ea typeface="Microsoft YaHei" charset="0"/>
              <a:cs typeface="Microsoft YaHei" charset="0"/>
            </a:endParaRPr>
          </a:p>
          <a:p>
            <a:pPr marL="342900" indent="-339725" hangingPunct="1">
              <a:lnSpc>
                <a:spcPct val="100000"/>
              </a:lnSpc>
              <a:tabLst>
                <a:tab pos="1066800" algn="l"/>
                <a:tab pos="1790700" algn="l"/>
                <a:tab pos="2514600" algn="l"/>
              </a:tabLst>
            </a:pPr>
            <a:r>
              <a:rPr lang="hu-HU" sz="1200" i="1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2.- Útmutató a létesítménygazdálkodási szerződések kidolgozásához</a:t>
            </a:r>
          </a:p>
          <a:p>
            <a:pPr marL="342900" indent="-339725" hangingPunct="1">
              <a:lnSpc>
                <a:spcPct val="100000"/>
              </a:lnSpc>
              <a:tabLst>
                <a:tab pos="1066800" algn="l"/>
                <a:tab pos="1790700" algn="l"/>
                <a:tab pos="2514600" algn="l"/>
              </a:tabLst>
            </a:pPr>
            <a:endParaRPr lang="hu-HU" sz="1200">
              <a:solidFill>
                <a:srgbClr val="000000"/>
              </a:solidFill>
              <a:latin typeface="Calibri" charset="0"/>
              <a:ea typeface="Microsoft YaHei" charset="0"/>
              <a:cs typeface="Microsoft YaHei" charset="0"/>
            </a:endParaRPr>
          </a:p>
          <a:p>
            <a:pPr marL="342900" indent="-339725" hangingPunct="1">
              <a:lnSpc>
                <a:spcPct val="100000"/>
              </a:lnSpc>
              <a:tabLst>
                <a:tab pos="1066800" algn="l"/>
                <a:tab pos="1790700" algn="l"/>
                <a:tab pos="2514600" algn="l"/>
              </a:tabLst>
            </a:pPr>
            <a:r>
              <a:rPr lang="hu-HU" sz="1200" i="1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3.- Útmutató a létesítménygazdálkodás minőségbiztosításához</a:t>
            </a:r>
          </a:p>
          <a:p>
            <a:pPr marL="342900" indent="-339725" hangingPunct="1">
              <a:lnSpc>
                <a:spcPct val="100000"/>
              </a:lnSpc>
              <a:tabLst>
                <a:tab pos="1066800" algn="l"/>
                <a:tab pos="1790700" algn="l"/>
                <a:tab pos="2514600" algn="l"/>
              </a:tabLst>
            </a:pPr>
            <a:endParaRPr lang="hu-HU" sz="1200" i="1">
              <a:solidFill>
                <a:srgbClr val="000000"/>
              </a:solidFill>
              <a:latin typeface="Calibri" charset="0"/>
              <a:ea typeface="Microsoft YaHei" charset="0"/>
              <a:cs typeface="Microsoft YaHei" charset="0"/>
            </a:endParaRPr>
          </a:p>
          <a:p>
            <a:pPr marL="342900" indent="-339725" hangingPunct="1">
              <a:lnSpc>
                <a:spcPct val="100000"/>
              </a:lnSpc>
              <a:tabLst>
                <a:tab pos="1066800" algn="l"/>
                <a:tab pos="1790700" algn="l"/>
                <a:tab pos="2514600" algn="l"/>
              </a:tabLst>
            </a:pPr>
            <a:r>
              <a:rPr lang="hu-HU" sz="1200" i="1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4.- Taxonómia, egységes osztályozás és hierarchikus struktúrák a létesítménygazdálkodásban</a:t>
            </a:r>
          </a:p>
          <a:p>
            <a:pPr marL="342900" indent="-339725" hangingPunct="1">
              <a:lnSpc>
                <a:spcPct val="100000"/>
              </a:lnSpc>
              <a:tabLst>
                <a:tab pos="1066800" algn="l"/>
                <a:tab pos="1790700" algn="l"/>
                <a:tab pos="2514600" algn="l"/>
              </a:tabLst>
            </a:pPr>
            <a:endParaRPr lang="hu-HU">
              <a:solidFill>
                <a:srgbClr val="000000"/>
              </a:solidFill>
              <a:latin typeface="Calibri" charset="0"/>
              <a:ea typeface="Microsoft YaHei" charset="0"/>
              <a:cs typeface="Microsoft YaHei" charset="0"/>
            </a:endParaRPr>
          </a:p>
        </p:txBody>
      </p:sp>
      <p:sp>
        <p:nvSpPr>
          <p:cNvPr id="9227" name="Rectangle 11"/>
          <p:cNvSpPr>
            <a:spLocks noChangeArrowheads="1"/>
          </p:cNvSpPr>
          <p:nvPr/>
        </p:nvSpPr>
        <p:spPr bwMode="auto">
          <a:xfrm>
            <a:off x="252413" y="1268413"/>
            <a:ext cx="1871662" cy="4562475"/>
          </a:xfrm>
          <a:prstGeom prst="rect">
            <a:avLst/>
          </a:prstGeom>
          <a:noFill/>
          <a:ln w="9360" cap="flat">
            <a:noFill/>
            <a:round/>
            <a:headEnd/>
            <a:tailEnd/>
          </a:ln>
          <a:effectLst/>
        </p:spPr>
        <p:txBody>
          <a:bodyPr lIns="90000" tIns="45000" rIns="90000" bIns="45000">
            <a:spAutoFit/>
          </a:bodyPr>
          <a:lstStyle/>
          <a:p>
            <a:pPr hangingPunct="1">
              <a:lnSpc>
                <a:spcPct val="100000"/>
              </a:lnSpc>
              <a:tabLst>
                <a:tab pos="723900" algn="l"/>
                <a:tab pos="1447800" algn="l"/>
              </a:tabLst>
            </a:pPr>
            <a:endParaRPr lang="hu-HU" i="1">
              <a:solidFill>
                <a:srgbClr val="000000"/>
              </a:solidFill>
              <a:latin typeface="Calibri" charset="0"/>
              <a:ea typeface="Microsoft YaHei" charset="0"/>
              <a:cs typeface="Microsoft YaHei" charset="0"/>
            </a:endParaRPr>
          </a:p>
          <a:p>
            <a:pPr marL="342900" indent="-339725" hangingPunct="1">
              <a:lnSpc>
                <a:spcPct val="100000"/>
              </a:lnSpc>
              <a:tabLst>
                <a:tab pos="723900" algn="l"/>
                <a:tab pos="1447800" algn="l"/>
              </a:tabLst>
            </a:pPr>
            <a:r>
              <a:rPr lang="hu-HU" sz="1200" i="1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7.-Irányelvek szolgáltatások összehasonlító teljesítménymérésére</a:t>
            </a:r>
          </a:p>
          <a:p>
            <a:pPr marL="342900" indent="-339725" hangingPunct="1">
              <a:lnSpc>
                <a:spcPct val="100000"/>
              </a:lnSpc>
              <a:tabLst>
                <a:tab pos="723900" algn="l"/>
                <a:tab pos="1447800" algn="l"/>
              </a:tabLst>
            </a:pPr>
            <a:endParaRPr lang="hu-HU" sz="1200" i="1">
              <a:solidFill>
                <a:srgbClr val="000000"/>
              </a:solidFill>
              <a:latin typeface="Calibri" charset="0"/>
              <a:ea typeface="Microsoft YaHei" charset="0"/>
              <a:cs typeface="Microsoft YaHei" charset="0"/>
            </a:endParaRPr>
          </a:p>
          <a:p>
            <a:pPr marL="342900" indent="-339725" hangingPunct="1">
              <a:lnSpc>
                <a:spcPct val="100000"/>
              </a:lnSpc>
              <a:tabLst>
                <a:tab pos="723900" algn="l"/>
                <a:tab pos="1447800" algn="l"/>
              </a:tabLst>
            </a:pPr>
            <a:endParaRPr lang="hu-HU" sz="1200" i="1">
              <a:solidFill>
                <a:srgbClr val="000000"/>
              </a:solidFill>
              <a:latin typeface="Calibri" charset="0"/>
              <a:ea typeface="Microsoft YaHei" charset="0"/>
              <a:cs typeface="Microsoft YaHei" charset="0"/>
            </a:endParaRPr>
          </a:p>
          <a:p>
            <a:pPr marL="342900" indent="-339725" hangingPunct="1">
              <a:lnSpc>
                <a:spcPct val="100000"/>
              </a:lnSpc>
              <a:tabLst>
                <a:tab pos="723900" algn="l"/>
                <a:tab pos="1447800" algn="l"/>
              </a:tabLst>
            </a:pPr>
            <a:endParaRPr lang="hu-HU" sz="1200" i="1">
              <a:solidFill>
                <a:srgbClr val="000000"/>
              </a:solidFill>
              <a:latin typeface="Calibri" charset="0"/>
              <a:ea typeface="Microsoft YaHei" charset="0"/>
              <a:cs typeface="Microsoft YaHei" charset="0"/>
            </a:endParaRPr>
          </a:p>
          <a:p>
            <a:pPr marL="342900" indent="-339725" hangingPunct="1">
              <a:lnSpc>
                <a:spcPct val="100000"/>
              </a:lnSpc>
              <a:tabLst>
                <a:tab pos="723900" algn="l"/>
                <a:tab pos="1447800" algn="l"/>
              </a:tabLst>
            </a:pPr>
            <a:endParaRPr lang="hu-HU" sz="1200">
              <a:solidFill>
                <a:srgbClr val="000000"/>
              </a:solidFill>
              <a:latin typeface="Calibri" charset="0"/>
              <a:ea typeface="Microsoft YaHei" charset="0"/>
              <a:cs typeface="Microsoft YaHei" charset="0"/>
            </a:endParaRPr>
          </a:p>
          <a:p>
            <a:pPr marL="342900" indent="-339725" hangingPunct="1">
              <a:lnSpc>
                <a:spcPct val="100000"/>
              </a:lnSpc>
              <a:tabLst>
                <a:tab pos="723900" algn="l"/>
                <a:tab pos="1447800" algn="l"/>
              </a:tabLst>
            </a:pPr>
            <a:r>
              <a:rPr lang="hu-HU" sz="1200" i="1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6.-Terek és területek  felmérése  a létesítménygazdál-kodásban</a:t>
            </a:r>
          </a:p>
          <a:p>
            <a:pPr marL="342900" indent="-339725" hangingPunct="1">
              <a:lnSpc>
                <a:spcPct val="100000"/>
              </a:lnSpc>
              <a:tabLst>
                <a:tab pos="723900" algn="l"/>
                <a:tab pos="1447800" algn="l"/>
              </a:tabLst>
            </a:pPr>
            <a:endParaRPr lang="hu-HU" sz="1200" i="1">
              <a:solidFill>
                <a:srgbClr val="000000"/>
              </a:solidFill>
              <a:latin typeface="Calibri" charset="0"/>
              <a:ea typeface="Microsoft YaHei" charset="0"/>
              <a:cs typeface="Microsoft YaHei" charset="0"/>
            </a:endParaRPr>
          </a:p>
          <a:p>
            <a:pPr hangingPunct="1">
              <a:lnSpc>
                <a:spcPct val="100000"/>
              </a:lnSpc>
              <a:tabLst>
                <a:tab pos="723900" algn="l"/>
                <a:tab pos="1447800" algn="l"/>
              </a:tabLst>
            </a:pPr>
            <a:endParaRPr lang="hu-HU" sz="1200" i="1">
              <a:solidFill>
                <a:srgbClr val="000000"/>
              </a:solidFill>
              <a:latin typeface="Calibri" charset="0"/>
              <a:ea typeface="Microsoft YaHei" charset="0"/>
              <a:cs typeface="Microsoft YaHei" charset="0"/>
            </a:endParaRPr>
          </a:p>
          <a:p>
            <a:pPr hangingPunct="1">
              <a:lnSpc>
                <a:spcPct val="100000"/>
              </a:lnSpc>
              <a:tabLst>
                <a:tab pos="723900" algn="l"/>
                <a:tab pos="1447800" algn="l"/>
              </a:tabLst>
            </a:pPr>
            <a:endParaRPr lang="hu-HU" sz="1200" i="1">
              <a:solidFill>
                <a:srgbClr val="000000"/>
              </a:solidFill>
              <a:latin typeface="Calibri" charset="0"/>
              <a:ea typeface="Microsoft YaHei" charset="0"/>
              <a:cs typeface="Microsoft YaHei" charset="0"/>
            </a:endParaRPr>
          </a:p>
          <a:p>
            <a:pPr hangingPunct="1">
              <a:lnSpc>
                <a:spcPct val="100000"/>
              </a:lnSpc>
              <a:tabLst>
                <a:tab pos="723900" algn="l"/>
                <a:tab pos="1447800" algn="l"/>
              </a:tabLst>
            </a:pPr>
            <a:endParaRPr lang="hu-HU" sz="1200" i="1">
              <a:solidFill>
                <a:srgbClr val="000000"/>
              </a:solidFill>
              <a:latin typeface="Calibri" charset="0"/>
              <a:ea typeface="Microsoft YaHei" charset="0"/>
              <a:cs typeface="Microsoft YaHei" charset="0"/>
            </a:endParaRPr>
          </a:p>
          <a:p>
            <a:pPr hangingPunct="1">
              <a:lnSpc>
                <a:spcPct val="100000"/>
              </a:lnSpc>
              <a:tabLst>
                <a:tab pos="723900" algn="l"/>
                <a:tab pos="1447800" algn="l"/>
              </a:tabLst>
            </a:pPr>
            <a:endParaRPr lang="hu-HU" sz="1200" i="1">
              <a:solidFill>
                <a:srgbClr val="000000"/>
              </a:solidFill>
              <a:latin typeface="Calibri" charset="0"/>
              <a:ea typeface="Microsoft YaHei" charset="0"/>
              <a:cs typeface="Microsoft YaHei" charset="0"/>
            </a:endParaRPr>
          </a:p>
          <a:p>
            <a:pPr hangingPunct="1">
              <a:lnSpc>
                <a:spcPct val="100000"/>
              </a:lnSpc>
              <a:tabLst>
                <a:tab pos="723900" algn="l"/>
                <a:tab pos="1447800" algn="l"/>
              </a:tabLst>
            </a:pPr>
            <a:endParaRPr lang="hu-HU" sz="1200" i="1">
              <a:solidFill>
                <a:srgbClr val="000000"/>
              </a:solidFill>
              <a:latin typeface="Calibri" charset="0"/>
              <a:ea typeface="Microsoft YaHei" charset="0"/>
              <a:cs typeface="Microsoft YaHei" charset="0"/>
            </a:endParaRPr>
          </a:p>
          <a:p>
            <a:pPr hangingPunct="1">
              <a:lnSpc>
                <a:spcPct val="100000"/>
              </a:lnSpc>
              <a:tabLst>
                <a:tab pos="723900" algn="l"/>
                <a:tab pos="1447800" algn="l"/>
              </a:tabLst>
            </a:pPr>
            <a:endParaRPr lang="hu-HU" sz="1200" i="1">
              <a:solidFill>
                <a:srgbClr val="000000"/>
              </a:solidFill>
              <a:latin typeface="Calibri" charset="0"/>
              <a:ea typeface="Microsoft YaHei" charset="0"/>
              <a:cs typeface="Microsoft YaHei" charset="0"/>
            </a:endParaRPr>
          </a:p>
          <a:p>
            <a:pPr marL="342900" indent="-339725" hangingPunct="1">
              <a:lnSpc>
                <a:spcPct val="100000"/>
              </a:lnSpc>
              <a:tabLst>
                <a:tab pos="723900" algn="l"/>
                <a:tab pos="1447800" algn="l"/>
              </a:tabLst>
            </a:pPr>
            <a:r>
              <a:rPr lang="hu-HU" sz="1200" i="1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5.-Útmutató a létesítménygazdál-kodás üzleti folyamataihoz</a:t>
            </a:r>
          </a:p>
        </p:txBody>
      </p:sp>
      <p:sp>
        <p:nvSpPr>
          <p:cNvPr id="9228" name="Rectangle 12"/>
          <p:cNvSpPr>
            <a:spLocks noChangeArrowheads="1"/>
          </p:cNvSpPr>
          <p:nvPr/>
        </p:nvSpPr>
        <p:spPr bwMode="auto">
          <a:xfrm>
            <a:off x="4824413" y="5589588"/>
            <a:ext cx="3713162" cy="639762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90000" tIns="45000" rIns="90000" bIns="45000">
            <a:spAutoFit/>
          </a:bodyPr>
          <a:lstStyle/>
          <a:p>
            <a:pPr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hu-HU" i="1">
                <a:solidFill>
                  <a:srgbClr val="000000"/>
                </a:solidFill>
                <a:latin typeface="Arial Narrow" pitchFamily="32" charset="0"/>
                <a:ea typeface="Microsoft YaHei" charset="0"/>
                <a:cs typeface="Microsoft YaHei" charset="0"/>
              </a:rPr>
              <a:t>Angol nyelvű szabványok !</a:t>
            </a:r>
          </a:p>
          <a:p>
            <a:pPr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hu-HU" i="1">
                <a:solidFill>
                  <a:srgbClr val="000000"/>
                </a:solidFill>
                <a:latin typeface="Arial Narrow" pitchFamily="32" charset="0"/>
                <a:ea typeface="Microsoft YaHei" charset="0"/>
                <a:cs typeface="Microsoft YaHei" charset="0"/>
              </a:rPr>
              <a:t>– kb. 35 -70 oldal szabványonként</a:t>
            </a:r>
          </a:p>
        </p:txBody>
      </p:sp>
      <p:sp>
        <p:nvSpPr>
          <p:cNvPr id="9229" name="Rectangle 13"/>
          <p:cNvSpPr>
            <a:spLocks noChangeArrowheads="1"/>
          </p:cNvSpPr>
          <p:nvPr/>
        </p:nvSpPr>
        <p:spPr bwMode="auto">
          <a:xfrm>
            <a:off x="2387600" y="2719388"/>
            <a:ext cx="303213" cy="36512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90000" tIns="45000" rIns="90000" bIns="45000">
            <a:spAutoFit/>
          </a:bodyPr>
          <a:lstStyle/>
          <a:p>
            <a:pPr hangingPunct="1">
              <a:lnSpc>
                <a:spcPct val="100000"/>
              </a:lnSpc>
            </a:pPr>
            <a:r>
              <a:rPr lang="hu-HU" sz="100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6</a:t>
            </a:r>
            <a:r>
              <a:rPr lang="hu-HU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.</a:t>
            </a:r>
          </a:p>
        </p:txBody>
      </p:sp>
      <p:sp>
        <p:nvSpPr>
          <p:cNvPr id="9230" name="Rectangle 14"/>
          <p:cNvSpPr>
            <a:spLocks noChangeArrowheads="1"/>
          </p:cNvSpPr>
          <p:nvPr/>
        </p:nvSpPr>
        <p:spPr bwMode="auto">
          <a:xfrm>
            <a:off x="2417763" y="4202113"/>
            <a:ext cx="276225" cy="242887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90000" tIns="45000" rIns="90000" bIns="45000">
            <a:spAutoFit/>
          </a:bodyPr>
          <a:lstStyle/>
          <a:p>
            <a:pPr hangingPunct="1">
              <a:lnSpc>
                <a:spcPct val="100000"/>
              </a:lnSpc>
            </a:pPr>
            <a:r>
              <a:rPr lang="hu-HU" sz="100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5.</a:t>
            </a:r>
          </a:p>
        </p:txBody>
      </p:sp>
      <p:sp>
        <p:nvSpPr>
          <p:cNvPr id="9231" name="Rectangle 15"/>
          <p:cNvSpPr>
            <a:spLocks noChangeArrowheads="1"/>
          </p:cNvSpPr>
          <p:nvPr/>
        </p:nvSpPr>
        <p:spPr bwMode="auto">
          <a:xfrm>
            <a:off x="3930650" y="2205038"/>
            <a:ext cx="276225" cy="242887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90000" tIns="45000" rIns="90000" bIns="45000">
            <a:spAutoFit/>
          </a:bodyPr>
          <a:lstStyle/>
          <a:p>
            <a:pPr hangingPunct="1">
              <a:lnSpc>
                <a:spcPct val="100000"/>
              </a:lnSpc>
            </a:pPr>
            <a:r>
              <a:rPr lang="hu-HU" sz="100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1.</a:t>
            </a:r>
          </a:p>
        </p:txBody>
      </p:sp>
      <p:sp>
        <p:nvSpPr>
          <p:cNvPr id="9232" name="Rectangle 16"/>
          <p:cNvSpPr>
            <a:spLocks noChangeArrowheads="1"/>
          </p:cNvSpPr>
          <p:nvPr/>
        </p:nvSpPr>
        <p:spPr bwMode="auto">
          <a:xfrm>
            <a:off x="5441950" y="2781300"/>
            <a:ext cx="276225" cy="242888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90000" tIns="45000" rIns="90000" bIns="45000">
            <a:spAutoFit/>
          </a:bodyPr>
          <a:lstStyle/>
          <a:p>
            <a:pPr hangingPunct="1">
              <a:lnSpc>
                <a:spcPct val="100000"/>
              </a:lnSpc>
            </a:pPr>
            <a:r>
              <a:rPr lang="hu-HU" sz="100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2.</a:t>
            </a:r>
          </a:p>
        </p:txBody>
      </p:sp>
      <p:sp>
        <p:nvSpPr>
          <p:cNvPr id="9233" name="Rectangle 17"/>
          <p:cNvSpPr>
            <a:spLocks noChangeArrowheads="1"/>
          </p:cNvSpPr>
          <p:nvPr/>
        </p:nvSpPr>
        <p:spPr bwMode="auto">
          <a:xfrm>
            <a:off x="5440363" y="4292600"/>
            <a:ext cx="276225" cy="242888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90000" tIns="45000" rIns="90000" bIns="45000">
            <a:spAutoFit/>
          </a:bodyPr>
          <a:lstStyle/>
          <a:p>
            <a:pPr hangingPunct="1">
              <a:lnSpc>
                <a:spcPct val="100000"/>
              </a:lnSpc>
            </a:pPr>
            <a:r>
              <a:rPr lang="hu-HU" sz="100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3.</a:t>
            </a:r>
          </a:p>
        </p:txBody>
      </p:sp>
      <p:sp>
        <p:nvSpPr>
          <p:cNvPr id="9234" name="Rectangle 18"/>
          <p:cNvSpPr>
            <a:spLocks noChangeArrowheads="1"/>
          </p:cNvSpPr>
          <p:nvPr/>
        </p:nvSpPr>
        <p:spPr bwMode="auto">
          <a:xfrm>
            <a:off x="3859213" y="4940300"/>
            <a:ext cx="276225" cy="242888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90000" tIns="45000" rIns="90000" bIns="45000">
            <a:spAutoFit/>
          </a:bodyPr>
          <a:lstStyle/>
          <a:p>
            <a:pPr hangingPunct="1">
              <a:lnSpc>
                <a:spcPct val="100000"/>
              </a:lnSpc>
            </a:pPr>
            <a:r>
              <a:rPr lang="hu-HU" sz="100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4.</a:t>
            </a:r>
          </a:p>
        </p:txBody>
      </p:sp>
      <p:sp>
        <p:nvSpPr>
          <p:cNvPr id="9235" name="Rectangle 19"/>
          <p:cNvSpPr>
            <a:spLocks noChangeArrowheads="1"/>
          </p:cNvSpPr>
          <p:nvPr/>
        </p:nvSpPr>
        <p:spPr bwMode="auto">
          <a:xfrm>
            <a:off x="3929063" y="3552825"/>
            <a:ext cx="277812" cy="242888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90000" tIns="45000" rIns="90000" bIns="45000">
            <a:spAutoFit/>
          </a:bodyPr>
          <a:lstStyle/>
          <a:p>
            <a:pPr hangingPunct="1">
              <a:lnSpc>
                <a:spcPct val="100000"/>
              </a:lnSpc>
            </a:pPr>
            <a:r>
              <a:rPr lang="hu-HU" sz="1000" b="1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7.</a:t>
            </a:r>
          </a:p>
        </p:txBody>
      </p:sp>
      <p:sp>
        <p:nvSpPr>
          <p:cNvPr id="9236" name="Rectangle 20"/>
          <p:cNvSpPr>
            <a:spLocks noChangeArrowheads="1"/>
          </p:cNvSpPr>
          <p:nvPr/>
        </p:nvSpPr>
        <p:spPr bwMode="auto">
          <a:xfrm>
            <a:off x="6318250" y="6524625"/>
            <a:ext cx="2459038" cy="21272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90000" tIns="45000" rIns="90000" bIns="45000">
            <a:spAutoFit/>
          </a:bodyPr>
          <a:lstStyle/>
          <a:p>
            <a:pPr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hu-HU" sz="800" i="1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Összehasonlító mérőszámok – Bérczi László 2014.10.03.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1065212"/>
          </a:xfrm>
          <a:ln/>
        </p:spPr>
        <p:txBody>
          <a:bodyPr/>
          <a:lstStyle/>
          <a:p>
            <a:pPr algn="ctr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hu-HU" sz="3600"/>
              <a:t>MSZ EN 15221-7  (mérőszámok)</a:t>
            </a:r>
            <a:r>
              <a:rPr lang="hu-HU" sz="3200"/>
              <a:t/>
            </a:r>
            <a:br>
              <a:rPr lang="hu-HU" sz="3200"/>
            </a:br>
            <a:r>
              <a:rPr lang="hu-HU" sz="3100"/>
              <a:t>Meghatározások és rövidítések</a:t>
            </a:r>
          </a:p>
        </p:txBody>
      </p:sp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363272" cy="4525963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 marL="544513" indent="-361950" algn="just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SzPct val="45000"/>
              <a:tabLst>
                <a:tab pos="1268413" algn="l"/>
                <a:tab pos="1992313" algn="l"/>
                <a:tab pos="2716213" algn="l"/>
                <a:tab pos="3438525" algn="l"/>
                <a:tab pos="4162425" algn="l"/>
                <a:tab pos="4887913" algn="l"/>
                <a:tab pos="5611813" algn="l"/>
                <a:tab pos="6335713" algn="l"/>
                <a:tab pos="7059613" algn="l"/>
                <a:tab pos="7781925" algn="l"/>
                <a:tab pos="8505825" algn="l"/>
              </a:tabLst>
            </a:pPr>
            <a:r>
              <a:rPr lang="hu-HU" sz="1400" dirty="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benchmarking: 	olyan folyamat, amelyben stratégiákat, folyamatokat vagy teljesítményeket és /vagy más lényeges dolgokat hasonlítanak össze hasonló </a:t>
            </a:r>
            <a:r>
              <a:rPr lang="hu-HU" sz="1400" dirty="0" err="1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természetû</a:t>
            </a:r>
            <a:r>
              <a:rPr lang="hu-HU" sz="1400" dirty="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, </a:t>
            </a:r>
            <a:r>
              <a:rPr lang="hu-HU" sz="1400" dirty="0" err="1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hasonló</a:t>
            </a:r>
            <a:r>
              <a:rPr lang="hu-HU" sz="1400" dirty="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 </a:t>
            </a:r>
            <a:r>
              <a:rPr lang="hu-HU" sz="1400" dirty="0" err="1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környezetû</a:t>
            </a:r>
            <a:r>
              <a:rPr lang="hu-HU" sz="1400" dirty="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 és hasonló </a:t>
            </a:r>
            <a:r>
              <a:rPr lang="hu-HU" sz="1400" dirty="0" err="1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mértékû</a:t>
            </a:r>
            <a:r>
              <a:rPr lang="hu-HU" sz="1400" dirty="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 dologgal/esettel</a:t>
            </a:r>
          </a:p>
          <a:p>
            <a:pPr marL="544513" indent="-361950" hangingPunct="1">
              <a:lnSpc>
                <a:spcPct val="100000"/>
              </a:lnSpc>
              <a:spcAft>
                <a:spcPts val="1425"/>
              </a:spcAft>
              <a:buClrTx/>
              <a:buSzTx/>
              <a:tabLst>
                <a:tab pos="1268413" algn="l"/>
                <a:tab pos="1992313" algn="l"/>
                <a:tab pos="2716213" algn="l"/>
                <a:tab pos="3438525" algn="l"/>
                <a:tab pos="4162425" algn="l"/>
                <a:tab pos="4887913" algn="l"/>
                <a:tab pos="5611813" algn="l"/>
                <a:tab pos="6335713" algn="l"/>
                <a:tab pos="7059613" algn="l"/>
                <a:tab pos="7781925" algn="l"/>
                <a:tab pos="8505825" algn="l"/>
              </a:tabLst>
            </a:pPr>
            <a:r>
              <a:rPr lang="hu-HU" sz="1400" dirty="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 </a:t>
            </a:r>
            <a:r>
              <a:rPr lang="hu-HU" sz="1400" dirty="0" smtClean="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benchmark</a:t>
            </a:r>
            <a:r>
              <a:rPr lang="hu-HU" sz="1400" dirty="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: 		referencia pont vagy mérték, amelyhez stratégiát, folyamatot vagy teljesítményt és/vagy egyéb hasonló dolgot mérnek.</a:t>
            </a:r>
          </a:p>
          <a:p>
            <a:pPr marL="542925" indent="-361950" algn="just" hangingPunct="1">
              <a:lnSpc>
                <a:spcPct val="100000"/>
              </a:lnSpc>
              <a:spcAft>
                <a:spcPts val="1425"/>
              </a:spcAft>
              <a:buClrTx/>
              <a:buSzTx/>
              <a:tabLst>
                <a:tab pos="1268413" algn="l"/>
                <a:tab pos="1992313" algn="l"/>
                <a:tab pos="2716213" algn="l"/>
                <a:tab pos="3438525" algn="l"/>
                <a:tab pos="4162425" algn="l"/>
                <a:tab pos="4887913" algn="l"/>
                <a:tab pos="5611813" algn="l"/>
                <a:tab pos="6335713" algn="l"/>
                <a:tab pos="7059613" algn="l"/>
                <a:tab pos="7781925" algn="l"/>
                <a:tab pos="8505825" algn="l"/>
              </a:tabLst>
            </a:pPr>
            <a:r>
              <a:rPr lang="hu-HU" sz="1400" dirty="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mértékegység: 	olyan fizikai mennyiség adott nagysága, amelyet szokás vagy jog határoz meg és használ és más fizikai mérés eredményének (nagyságának) összehasonlítására szolgál</a:t>
            </a:r>
          </a:p>
          <a:p>
            <a:pPr marL="544513" indent="-361950" hangingPunct="1">
              <a:lnSpc>
                <a:spcPct val="100000"/>
              </a:lnSpc>
              <a:spcAft>
                <a:spcPts val="1425"/>
              </a:spcAft>
              <a:buClrTx/>
              <a:buSzTx/>
              <a:tabLst>
                <a:tab pos="1268413" algn="l"/>
                <a:tab pos="1992313" algn="l"/>
                <a:tab pos="2716213" algn="l"/>
                <a:tab pos="3438525" algn="l"/>
                <a:tab pos="4162425" algn="l"/>
                <a:tab pos="4887913" algn="l"/>
                <a:tab pos="5611813" algn="l"/>
                <a:tab pos="6335713" algn="l"/>
                <a:tab pos="7059613" algn="l"/>
                <a:tab pos="7781925" algn="l"/>
                <a:tab pos="8505825" algn="l"/>
              </a:tabLst>
            </a:pPr>
            <a:r>
              <a:rPr lang="hu-HU" sz="1400" dirty="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munkahely:		(munkaállomásként is fordítható) fizikai hely – asztalt és széket is beleértve – amelyet munkavégzéshez kapcsolódó tevékenységre (</a:t>
            </a:r>
            <a:r>
              <a:rPr lang="hu-HU" sz="1400" dirty="0" err="1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pl</a:t>
            </a:r>
            <a:r>
              <a:rPr lang="hu-HU" sz="1400" dirty="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: írás, olvasás, telefonálás és számítógép használat, stb.) terveztek és használnak, és amely az állandó használat jogi </a:t>
            </a:r>
            <a:r>
              <a:rPr lang="hu-HU" sz="1400" dirty="0" smtClean="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követelményeinek megfelel</a:t>
            </a:r>
          </a:p>
          <a:p>
            <a:pPr marL="544513" indent="-361950" hangingPunct="1">
              <a:lnSpc>
                <a:spcPct val="100000"/>
              </a:lnSpc>
              <a:spcAft>
                <a:spcPts val="1425"/>
              </a:spcAft>
              <a:buClrTx/>
              <a:buSzTx/>
              <a:tabLst>
                <a:tab pos="1268413" algn="l"/>
                <a:tab pos="1992313" algn="l"/>
                <a:tab pos="2716213" algn="l"/>
                <a:tab pos="3438525" algn="l"/>
                <a:tab pos="4162425" algn="l"/>
                <a:tab pos="4887913" algn="l"/>
                <a:tab pos="5611813" algn="l"/>
                <a:tab pos="6335713" algn="l"/>
                <a:tab pos="7059613" algn="l"/>
                <a:tab pos="7781925" algn="l"/>
                <a:tab pos="8505825" algn="l"/>
              </a:tabLst>
            </a:pPr>
            <a:r>
              <a:rPr lang="hu-HU" sz="1400" dirty="0" smtClean="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FTE</a:t>
            </a:r>
            <a:r>
              <a:rPr lang="hu-HU" sz="1400" dirty="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:   		</a:t>
            </a:r>
            <a:r>
              <a:rPr lang="hu-HU" sz="1400" dirty="0" err="1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Full</a:t>
            </a:r>
            <a:r>
              <a:rPr lang="hu-HU" sz="1400" dirty="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 Time </a:t>
            </a:r>
            <a:r>
              <a:rPr lang="hu-HU" sz="1400" dirty="0" err="1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Equivalent</a:t>
            </a:r>
            <a:r>
              <a:rPr lang="hu-HU" sz="1400" dirty="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 = teljes </a:t>
            </a:r>
            <a:r>
              <a:rPr lang="hu-HU" sz="1400" dirty="0" err="1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munkaidõ</a:t>
            </a:r>
            <a:r>
              <a:rPr lang="hu-HU" sz="1400" dirty="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 egyenérték – az összes (tervezett) munkaóra osztva a heti rendes (törvényes) munkaórák számával (</a:t>
            </a:r>
            <a:r>
              <a:rPr lang="hu-HU" sz="1400" dirty="0" err="1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pl</a:t>
            </a:r>
            <a:r>
              <a:rPr lang="hu-HU" sz="1400" dirty="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: (heti) 32 (tervezett) munkaóra a heti rendes 40 munkaóra esetén 0,8 FTE érték)</a:t>
            </a:r>
          </a:p>
          <a:p>
            <a:pPr marL="541338" indent="-274638" algn="just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SzPct val="45000"/>
              <a:tabLst>
                <a:tab pos="1268413" algn="l"/>
                <a:tab pos="1992313" algn="l"/>
                <a:tab pos="2716213" algn="l"/>
                <a:tab pos="3438525" algn="l"/>
                <a:tab pos="4162425" algn="l"/>
                <a:tab pos="4887913" algn="l"/>
                <a:tab pos="5611813" algn="l"/>
                <a:tab pos="6335713" algn="l"/>
                <a:tab pos="7059613" algn="l"/>
                <a:tab pos="7781925" algn="l"/>
                <a:tab pos="8505825" algn="l"/>
              </a:tabLst>
            </a:pPr>
            <a:r>
              <a:rPr lang="hu-HU" sz="1400" dirty="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NFA:  		nettó (szint)terület  az EN 15221-6 alapján</a:t>
            </a:r>
          </a:p>
          <a:p>
            <a:pPr marL="495300" indent="-225425" algn="just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SzPct val="45000"/>
              <a:tabLst>
                <a:tab pos="1268413" algn="l"/>
                <a:tab pos="1992313" algn="l"/>
                <a:tab pos="2716213" algn="l"/>
                <a:tab pos="3438525" algn="l"/>
                <a:tab pos="4162425" algn="l"/>
                <a:tab pos="4887913" algn="l"/>
                <a:tab pos="5611813" algn="l"/>
                <a:tab pos="6335713" algn="l"/>
                <a:tab pos="7059613" algn="l"/>
                <a:tab pos="7781925" algn="l"/>
                <a:tab pos="8505825" algn="l"/>
              </a:tabLst>
            </a:pPr>
            <a:r>
              <a:rPr lang="hu-HU" sz="1400" dirty="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BREEAM   	Building Research Establishment </a:t>
            </a:r>
            <a:r>
              <a:rPr lang="hu-HU" sz="1400" dirty="0" err="1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Environmental</a:t>
            </a:r>
            <a:r>
              <a:rPr lang="hu-HU" sz="1400" dirty="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 </a:t>
            </a:r>
            <a:r>
              <a:rPr lang="hu-HU" sz="1400" dirty="0" err="1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Assessment</a:t>
            </a:r>
            <a:r>
              <a:rPr lang="hu-HU" sz="1400" dirty="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 </a:t>
            </a:r>
            <a:r>
              <a:rPr lang="hu-HU" sz="1400" dirty="0" err="1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Method</a:t>
            </a:r>
            <a:r>
              <a:rPr lang="hu-HU" sz="1400" dirty="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 (</a:t>
            </a:r>
            <a:r>
              <a:rPr lang="hu-HU" sz="1400" b="1" dirty="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!</a:t>
            </a:r>
            <a:r>
              <a:rPr lang="hu-HU" sz="1400" dirty="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)</a:t>
            </a:r>
          </a:p>
          <a:p>
            <a:pPr marL="180975" indent="-179388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Tx/>
              <a:buSzTx/>
              <a:buFontTx/>
              <a:buNone/>
              <a:tabLst>
                <a:tab pos="1268413" algn="l"/>
                <a:tab pos="1992313" algn="l"/>
                <a:tab pos="2716213" algn="l"/>
                <a:tab pos="3438525" algn="l"/>
                <a:tab pos="4162425" algn="l"/>
                <a:tab pos="4887913" algn="l"/>
                <a:tab pos="5611813" algn="l"/>
                <a:tab pos="6335713" algn="l"/>
                <a:tab pos="7059613" algn="l"/>
                <a:tab pos="7781925" algn="l"/>
                <a:tab pos="8505825" algn="l"/>
              </a:tabLst>
            </a:pPr>
            <a:endParaRPr lang="hu-HU" sz="2400" dirty="0">
              <a:solidFill>
                <a:srgbClr val="000000"/>
              </a:solidFill>
              <a:latin typeface="Calibri" charset="0"/>
              <a:ea typeface="Microsoft YaHei" charset="0"/>
              <a:cs typeface="Microsoft YaHei" charset="0"/>
            </a:endParaRPr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6756400" y="6453188"/>
            <a:ext cx="2163763" cy="19685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90000" tIns="45000" rIns="90000" bIns="45000">
            <a:spAutoFit/>
          </a:bodyPr>
          <a:lstStyle/>
          <a:p>
            <a:pPr hangingPunct="1">
              <a:lnSpc>
                <a:spcPct val="100000"/>
              </a:lnSpc>
              <a:tabLst>
                <a:tab pos="723900" algn="l"/>
                <a:tab pos="1447800" algn="l"/>
              </a:tabLst>
            </a:pPr>
            <a:r>
              <a:rPr lang="hu-HU" sz="700" i="1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Összehasonlító mérőszámok – Bérczi László, 2014.10.03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1143000"/>
          </a:xfrm>
          <a:ln/>
        </p:spPr>
        <p:txBody>
          <a:bodyPr/>
          <a:lstStyle/>
          <a:p>
            <a:pPr algn="ctr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hu-HU" sz="3200"/>
              <a:t>Teljesítmények mérőszámai</a:t>
            </a:r>
          </a:p>
        </p:txBody>
      </p:sp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 marL="342900" indent="-341313" hangingPunct="1">
              <a:lnSpc>
                <a:spcPct val="100000"/>
              </a:lnSpc>
              <a:spcBef>
                <a:spcPts val="1200"/>
              </a:spcBef>
              <a:spcAft>
                <a:spcPts val="1000"/>
              </a:spcAft>
              <a:tabLst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</a:pPr>
            <a:r>
              <a:rPr lang="hu-HU" sz="1400" dirty="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A benchmarking eredményéhez (az ingatlanok működési teljesítményének mérésére) a </a:t>
            </a:r>
            <a:r>
              <a:rPr lang="hu-HU" sz="1400" dirty="0" smtClean="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„Benchmarking” szabvány </a:t>
            </a:r>
            <a:r>
              <a:rPr lang="hu-HU" sz="1400" dirty="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5. fejezete ad példákat a különböző mutatókra. </a:t>
            </a:r>
          </a:p>
          <a:p>
            <a:pPr marL="342900" indent="-341313" hangingPunct="1">
              <a:lnSpc>
                <a:spcPct val="100000"/>
              </a:lnSpc>
              <a:spcBef>
                <a:spcPts val="1200"/>
              </a:spcBef>
              <a:spcAft>
                <a:spcPts val="1000"/>
              </a:spcAft>
              <a:buSzPct val="4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</a:pPr>
            <a:r>
              <a:rPr lang="hu-HU" sz="1400" dirty="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pénzügyi mutatók (</a:t>
            </a:r>
            <a:r>
              <a:rPr lang="hu-HU" sz="1400" dirty="0" err="1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pl</a:t>
            </a:r>
            <a:r>
              <a:rPr lang="hu-HU" sz="1400" dirty="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: költségfelhasználás – minél kevesebb, annál jobb),</a:t>
            </a:r>
          </a:p>
          <a:p>
            <a:pPr marL="342900" indent="-341313" hangingPunct="1">
              <a:lnSpc>
                <a:spcPct val="100000"/>
              </a:lnSpc>
              <a:spcBef>
                <a:spcPts val="1200"/>
              </a:spcBef>
              <a:spcAft>
                <a:spcPts val="1000"/>
              </a:spcAft>
              <a:buSzPct val="4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</a:pPr>
            <a:r>
              <a:rPr lang="hu-HU" sz="1400" dirty="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terület-használati mutatók (</a:t>
            </a:r>
            <a:r>
              <a:rPr lang="hu-HU" sz="1400" dirty="0" err="1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pl</a:t>
            </a:r>
            <a:r>
              <a:rPr lang="hu-HU" sz="1400" dirty="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: munkahelyek fajlagos területhasználata, ingatlanterületek fajlagos energia felhasználása, stb.)</a:t>
            </a:r>
          </a:p>
          <a:p>
            <a:pPr marL="342900" indent="-341313" hangingPunct="1">
              <a:lnSpc>
                <a:spcPct val="100000"/>
              </a:lnSpc>
              <a:spcBef>
                <a:spcPts val="1200"/>
              </a:spcBef>
              <a:spcAft>
                <a:spcPts val="1000"/>
              </a:spcAft>
              <a:buSzPct val="4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</a:pPr>
            <a:r>
              <a:rPr lang="hu-HU" sz="1400" dirty="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környezeti hatásokat mérő mutatók, </a:t>
            </a:r>
          </a:p>
          <a:p>
            <a:pPr marL="342900" indent="-341313" hangingPunct="1">
              <a:lnSpc>
                <a:spcPct val="100000"/>
              </a:lnSpc>
              <a:spcBef>
                <a:spcPts val="1200"/>
              </a:spcBef>
              <a:spcAft>
                <a:spcPts val="1000"/>
              </a:spcAft>
              <a:buSzPct val="4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</a:pPr>
            <a:r>
              <a:rPr lang="hu-HU" sz="1400" dirty="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a szolgáltatások minőségét mérő mutatók </a:t>
            </a:r>
          </a:p>
          <a:p>
            <a:pPr marL="342900" indent="-341313" hangingPunct="1">
              <a:lnSpc>
                <a:spcPct val="100000"/>
              </a:lnSpc>
              <a:spcBef>
                <a:spcPts val="1200"/>
              </a:spcBef>
              <a:spcAft>
                <a:spcPts val="1000"/>
              </a:spcAft>
              <a:buSzPct val="4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</a:pPr>
            <a:r>
              <a:rPr lang="hu-HU" sz="1400" dirty="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végfelhasználók megelégedettségét mérő mutatók és </a:t>
            </a:r>
          </a:p>
          <a:p>
            <a:pPr marL="342900" indent="-341313" hangingPunct="1">
              <a:lnSpc>
                <a:spcPct val="100000"/>
              </a:lnSpc>
              <a:spcBef>
                <a:spcPts val="1200"/>
              </a:spcBef>
              <a:spcAft>
                <a:spcPts val="1000"/>
              </a:spcAft>
              <a:buSzPct val="4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</a:pPr>
            <a:r>
              <a:rPr lang="hu-HU" sz="1400" dirty="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termelékenységi mutatók (melyek az LG szolgáltatással vagy az üzletmenet zavartalanságával függnek össze) </a:t>
            </a:r>
          </a:p>
          <a:p>
            <a:pPr marL="342900" indent="-341313" hangingPunct="1">
              <a:lnSpc>
                <a:spcPct val="100000"/>
              </a:lnSpc>
              <a:spcBef>
                <a:spcPts val="638"/>
              </a:spcBef>
              <a:spcAft>
                <a:spcPts val="1000"/>
              </a:spcAft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</a:pPr>
            <a:endParaRPr lang="hu-HU" sz="3200" dirty="0">
              <a:solidFill>
                <a:srgbClr val="000000"/>
              </a:solidFill>
              <a:latin typeface="Calibri" charset="0"/>
              <a:ea typeface="Microsoft YaHei" charset="0"/>
              <a:cs typeface="Microsoft YaHei" charset="0"/>
            </a:endParaRP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6756400" y="6453188"/>
            <a:ext cx="2163763" cy="19685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90000" tIns="45000" rIns="90000" bIns="45000">
            <a:spAutoFit/>
          </a:bodyPr>
          <a:lstStyle/>
          <a:p>
            <a:pPr hangingPunct="1">
              <a:lnSpc>
                <a:spcPct val="100000"/>
              </a:lnSpc>
              <a:tabLst>
                <a:tab pos="723900" algn="l"/>
                <a:tab pos="1447800" algn="l"/>
              </a:tabLst>
            </a:pPr>
            <a:r>
              <a:rPr lang="hu-HU" sz="700" i="1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Összehasonlító mérőszámok – Bérczi László, 2014.10.03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1143000"/>
          </a:xfrm>
          <a:ln/>
        </p:spPr>
        <p:txBody>
          <a:bodyPr/>
          <a:lstStyle/>
          <a:p>
            <a:pPr algn="ctr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hu-HU" sz="3200"/>
              <a:t>Teljesítmények mérőszámai</a:t>
            </a:r>
          </a:p>
        </p:txBody>
      </p:sp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 algn="just" hangingPunct="1">
              <a:lnSpc>
                <a:spcPct val="83000"/>
              </a:lnSpc>
              <a:spcBef>
                <a:spcPts val="638"/>
              </a:spcBef>
              <a:spcAft>
                <a:spcPts val="1425"/>
              </a:spcAft>
              <a:buSzPct val="4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961313" algn="l"/>
                <a:tab pos="7962900" algn="l"/>
              </a:tabLst>
            </a:pPr>
            <a:r>
              <a:rPr lang="hu-HU" sz="1400" u="sng" dirty="0">
                <a:solidFill>
                  <a:srgbClr val="000000"/>
                </a:solidFill>
                <a:latin typeface="OpenSymbol;Arial Unicode MS" charset="0"/>
                <a:ea typeface="Microsoft YaHei" charset="0"/>
                <a:cs typeface="Microsoft YaHei" charset="0"/>
              </a:rPr>
              <a:t>Pénzügyi mutatók:</a:t>
            </a:r>
          </a:p>
          <a:p>
            <a:pPr algn="just" hangingPunct="1">
              <a:lnSpc>
                <a:spcPct val="83000"/>
              </a:lnSpc>
              <a:spcBef>
                <a:spcPts val="638"/>
              </a:spcBef>
              <a:spcAft>
                <a:spcPts val="1425"/>
              </a:spcAft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961313" algn="l"/>
                <a:tab pos="7962900" algn="l"/>
              </a:tabLst>
            </a:pPr>
            <a:endParaRPr lang="hu-HU" sz="1400" dirty="0">
              <a:solidFill>
                <a:srgbClr val="000000"/>
              </a:solidFill>
              <a:latin typeface="Calibri" charset="0"/>
              <a:ea typeface="Microsoft YaHei" charset="0"/>
              <a:cs typeface="Microsoft YaHei" charset="0"/>
            </a:endParaRPr>
          </a:p>
          <a:p>
            <a:pPr marL="914400" indent="-225425" algn="just" hangingPunct="1">
              <a:lnSpc>
                <a:spcPct val="83000"/>
              </a:lnSpc>
              <a:spcBef>
                <a:spcPts val="638"/>
              </a:spcBef>
              <a:spcAft>
                <a:spcPts val="1425"/>
              </a:spcAft>
              <a:buSzPct val="4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961313" algn="l"/>
                <a:tab pos="7962900" algn="l"/>
              </a:tabLst>
            </a:pPr>
            <a:r>
              <a:rPr lang="hu-HU" sz="1400" dirty="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munkahely alapú fajlagos </a:t>
            </a:r>
            <a:r>
              <a:rPr lang="hu-HU" sz="1400" dirty="0" err="1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ingatlanmûködtetési</a:t>
            </a:r>
            <a:r>
              <a:rPr lang="hu-HU" sz="1400" dirty="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 költség (Ft/</a:t>
            </a:r>
            <a:r>
              <a:rPr lang="hu-HU" sz="1400" dirty="0" err="1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fõ</a:t>
            </a:r>
            <a:r>
              <a:rPr lang="hu-HU" sz="1400" dirty="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/év vagy Ft/munkahely/év) 								 </a:t>
            </a:r>
          </a:p>
          <a:p>
            <a:pPr marL="914400" indent="-225425" algn="just" hangingPunct="1">
              <a:lnSpc>
                <a:spcPct val="83000"/>
              </a:lnSpc>
              <a:spcBef>
                <a:spcPts val="638"/>
              </a:spcBef>
              <a:spcAft>
                <a:spcPts val="1425"/>
              </a:spcAft>
              <a:buSzPct val="4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961313" algn="l"/>
                <a:tab pos="7962900" algn="l"/>
              </a:tabLst>
            </a:pPr>
            <a:r>
              <a:rPr lang="hu-HU" sz="1400" dirty="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terület alapú fajlagos </a:t>
            </a:r>
            <a:r>
              <a:rPr lang="hu-HU" sz="1400" dirty="0" err="1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ingatlanmûködtetési</a:t>
            </a:r>
            <a:r>
              <a:rPr lang="hu-HU" sz="1400" dirty="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 költség (Ft/m2/év) </a:t>
            </a:r>
          </a:p>
          <a:p>
            <a:pPr algn="just" hangingPunct="1">
              <a:lnSpc>
                <a:spcPct val="83000"/>
              </a:lnSpc>
              <a:spcBef>
                <a:spcPts val="638"/>
              </a:spcBef>
              <a:spcAft>
                <a:spcPts val="1425"/>
              </a:spcAft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961313" algn="l"/>
                <a:tab pos="7962900" algn="l"/>
              </a:tabLst>
            </a:pPr>
            <a:endParaRPr lang="hu-HU" sz="1400" dirty="0">
              <a:solidFill>
                <a:srgbClr val="000000"/>
              </a:solidFill>
              <a:latin typeface="Calibri" charset="0"/>
              <a:ea typeface="Microsoft YaHei" charset="0"/>
              <a:cs typeface="Microsoft YaHei" charset="0"/>
            </a:endParaRPr>
          </a:p>
          <a:p>
            <a:pPr marL="914400" indent="-225425" algn="just" hangingPunct="1">
              <a:lnSpc>
                <a:spcPct val="83000"/>
              </a:lnSpc>
              <a:spcBef>
                <a:spcPts val="638"/>
              </a:spcBef>
              <a:spcAft>
                <a:spcPts val="1425"/>
              </a:spcAft>
              <a:buSzPct val="4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961313" algn="l"/>
                <a:tab pos="7962900" algn="l"/>
              </a:tabLst>
            </a:pPr>
            <a:r>
              <a:rPr lang="hu-HU" sz="1400" dirty="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fajlagos terület és infrastruktúra használat költségei (Ft/ munkahely vagy Ft/terület)</a:t>
            </a:r>
            <a:r>
              <a:rPr lang="hu-HU" sz="1400" b="1" dirty="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 </a:t>
            </a:r>
            <a:r>
              <a:rPr lang="hu-HU" sz="1400" dirty="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vagy </a:t>
            </a:r>
          </a:p>
          <a:p>
            <a:pPr marL="914400" indent="-225425" algn="just" hangingPunct="1">
              <a:lnSpc>
                <a:spcPct val="83000"/>
              </a:lnSpc>
              <a:spcBef>
                <a:spcPts val="638"/>
              </a:spcBef>
              <a:spcAft>
                <a:spcPts val="1425"/>
              </a:spcAft>
              <a:buSzPct val="4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961313" algn="l"/>
                <a:tab pos="7962900" algn="l"/>
              </a:tabLst>
            </a:pPr>
            <a:r>
              <a:rPr lang="hu-HU" sz="1400" dirty="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személyi és szervezeti költségfelhasználás (Ft/ FTE vagy Ft/NFA vagy Ft/munkahely)</a:t>
            </a:r>
          </a:p>
          <a:p>
            <a:pPr hangingPunct="1">
              <a:lnSpc>
                <a:spcPct val="83000"/>
              </a:lnSpc>
              <a:spcBef>
                <a:spcPts val="638"/>
              </a:spcBef>
              <a:spcAft>
                <a:spcPts val="1425"/>
              </a:spcAft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961313" algn="l"/>
                <a:tab pos="7962900" algn="l"/>
              </a:tabLst>
            </a:pPr>
            <a:endParaRPr lang="hu-HU" sz="3200" dirty="0">
              <a:solidFill>
                <a:srgbClr val="000000"/>
              </a:solidFill>
              <a:latin typeface="Calibri" charset="0"/>
              <a:ea typeface="Microsoft YaHei" charset="0"/>
              <a:cs typeface="Microsoft YaHei" charset="0"/>
            </a:endParaRP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6756400" y="6453188"/>
            <a:ext cx="2163763" cy="19685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90000" tIns="45000" rIns="90000" bIns="45000">
            <a:spAutoFit/>
          </a:bodyPr>
          <a:lstStyle/>
          <a:p>
            <a:pPr hangingPunct="1">
              <a:lnSpc>
                <a:spcPct val="100000"/>
              </a:lnSpc>
              <a:tabLst>
                <a:tab pos="723900" algn="l"/>
                <a:tab pos="1447800" algn="l"/>
              </a:tabLst>
            </a:pPr>
            <a:r>
              <a:rPr lang="hu-HU" sz="700" i="1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Összehasonlító mérőszámok – Bérczi László, 2014.10.03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1143000"/>
          </a:xfrm>
          <a:ln/>
        </p:spPr>
        <p:txBody>
          <a:bodyPr/>
          <a:lstStyle/>
          <a:p>
            <a:pPr algn="ctr"/>
            <a:r>
              <a:rPr lang="hu-HU" sz="3200" dirty="0" smtClean="0"/>
              <a:t>Teljesítmények mérőszámai</a:t>
            </a:r>
            <a:endParaRPr lang="hu-HU" sz="3200" dirty="0"/>
          </a:p>
        </p:txBody>
      </p:sp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457200" y="1196752"/>
            <a:ext cx="8229600" cy="4929411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 marL="457200" indent="-225425" algn="just" hangingPunct="1">
              <a:lnSpc>
                <a:spcPct val="83000"/>
              </a:lnSpc>
              <a:spcBef>
                <a:spcPts val="638"/>
              </a:spcBef>
              <a:spcAft>
                <a:spcPts val="1425"/>
              </a:spcAft>
              <a:tabLst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</a:pPr>
            <a:r>
              <a:rPr lang="hu-HU" u="sng" dirty="0">
                <a:solidFill>
                  <a:srgbClr val="000000"/>
                </a:solidFill>
                <a:latin typeface="OpenSymbol;Arial Unicode MS" charset="0"/>
                <a:ea typeface="Microsoft YaHei" charset="0"/>
                <a:cs typeface="Microsoft YaHei" charset="0"/>
              </a:rPr>
              <a:t>Területi mutatók:</a:t>
            </a:r>
          </a:p>
          <a:p>
            <a:pPr marL="216000" indent="-225425" algn="just" hangingPunct="1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</a:pPr>
            <a:endParaRPr lang="hu-HU" sz="1400" u="sng" dirty="0">
              <a:solidFill>
                <a:srgbClr val="000000"/>
              </a:solidFill>
              <a:latin typeface="OpenSymbol;Arial Unicode MS" charset="0"/>
              <a:ea typeface="Microsoft YaHei" charset="0"/>
              <a:cs typeface="Microsoft YaHei" charset="0"/>
            </a:endParaRPr>
          </a:p>
          <a:p>
            <a:pPr marL="457200" indent="-225425" algn="just" hangingPunct="1">
              <a:lnSpc>
                <a:spcPct val="83000"/>
              </a:lnSpc>
              <a:spcBef>
                <a:spcPts val="638"/>
              </a:spcBef>
              <a:spcAft>
                <a:spcPts val="1425"/>
              </a:spcAft>
              <a:buSzPct val="4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</a:pPr>
            <a:r>
              <a:rPr lang="hu-HU" sz="1400" dirty="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fajlagos nettó terület </a:t>
            </a:r>
            <a:r>
              <a:rPr lang="hu-HU" sz="1400" dirty="0" err="1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FTE-re</a:t>
            </a:r>
            <a:r>
              <a:rPr lang="hu-HU" sz="1400" dirty="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 vetítve</a:t>
            </a:r>
          </a:p>
          <a:p>
            <a:pPr marL="457200" indent="-225425" algn="just" hangingPunct="1">
              <a:lnSpc>
                <a:spcPct val="83000"/>
              </a:lnSpc>
              <a:spcBef>
                <a:spcPts val="638"/>
              </a:spcBef>
              <a:spcAft>
                <a:spcPts val="1425"/>
              </a:spcAft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</a:pPr>
            <a:endParaRPr lang="hu-HU" sz="1400" dirty="0">
              <a:solidFill>
                <a:srgbClr val="000000"/>
              </a:solidFill>
              <a:latin typeface="Calibri" charset="0"/>
              <a:ea typeface="Microsoft YaHei" charset="0"/>
              <a:cs typeface="Microsoft YaHei" charset="0"/>
            </a:endParaRPr>
          </a:p>
          <a:p>
            <a:pPr marL="457200" indent="-225425" algn="just" hangingPunct="1">
              <a:lnSpc>
                <a:spcPct val="83000"/>
              </a:lnSpc>
              <a:spcBef>
                <a:spcPts val="638"/>
              </a:spcBef>
              <a:spcAft>
                <a:spcPts val="1425"/>
              </a:spcAft>
              <a:buSzPct val="4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</a:pPr>
            <a:r>
              <a:rPr lang="hu-HU" sz="1400" dirty="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 munkatársra  vetített fajlagos nettó terület </a:t>
            </a:r>
          </a:p>
          <a:p>
            <a:pPr marL="457200" indent="-225425" algn="just" hangingPunct="1">
              <a:lnSpc>
                <a:spcPct val="83000"/>
              </a:lnSpc>
              <a:spcBef>
                <a:spcPts val="638"/>
              </a:spcBef>
              <a:spcAft>
                <a:spcPts val="1425"/>
              </a:spcAft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</a:pPr>
            <a:endParaRPr lang="hu-HU" sz="1400" dirty="0">
              <a:solidFill>
                <a:srgbClr val="000000"/>
              </a:solidFill>
              <a:latin typeface="Calibri" charset="0"/>
              <a:ea typeface="Microsoft YaHei" charset="0"/>
              <a:cs typeface="Microsoft YaHei" charset="0"/>
            </a:endParaRPr>
          </a:p>
          <a:p>
            <a:pPr marL="457200" indent="-225425" algn="just" hangingPunct="1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ct val="4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</a:pPr>
            <a:r>
              <a:rPr lang="hu-HU" sz="1400" dirty="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munkahelyre vetített fajlagos nettó terület </a:t>
            </a:r>
          </a:p>
          <a:p>
            <a:pPr marL="457200" indent="-225425" algn="just" hangingPunct="1">
              <a:lnSpc>
                <a:spcPct val="83000"/>
              </a:lnSpc>
              <a:spcBef>
                <a:spcPts val="638"/>
              </a:spcBef>
              <a:spcAft>
                <a:spcPts val="1425"/>
              </a:spcAft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</a:pPr>
            <a:endParaRPr lang="hu-HU" sz="1400" dirty="0">
              <a:solidFill>
                <a:srgbClr val="000000"/>
              </a:solidFill>
              <a:latin typeface="Calibri" charset="0"/>
              <a:ea typeface="Microsoft YaHei" charset="0"/>
              <a:cs typeface="Microsoft YaHei" charset="0"/>
            </a:endParaRPr>
          </a:p>
          <a:p>
            <a:pPr marL="457200" indent="-225425" algn="just" hangingPunct="1">
              <a:lnSpc>
                <a:spcPct val="83000"/>
              </a:lnSpc>
              <a:spcBef>
                <a:spcPts val="638"/>
              </a:spcBef>
              <a:spcAft>
                <a:spcPts val="1425"/>
              </a:spcAft>
              <a:buSzPct val="4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</a:pPr>
            <a:r>
              <a:rPr lang="hu-HU" sz="1400" dirty="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nettó területre </a:t>
            </a:r>
            <a:r>
              <a:rPr lang="hu-HU" sz="1400" dirty="0" err="1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esõ</a:t>
            </a:r>
            <a:r>
              <a:rPr lang="hu-HU" sz="1400" dirty="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 teljes terület aránya (%)</a:t>
            </a:r>
          </a:p>
          <a:p>
            <a:pPr marL="457200" indent="-225425" algn="just" hangingPunct="1">
              <a:lnSpc>
                <a:spcPct val="83000"/>
              </a:lnSpc>
              <a:spcBef>
                <a:spcPts val="638"/>
              </a:spcBef>
              <a:spcAft>
                <a:spcPts val="1425"/>
              </a:spcAft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</a:pPr>
            <a:endParaRPr lang="hu-HU" sz="1400" dirty="0">
              <a:solidFill>
                <a:srgbClr val="000000"/>
              </a:solidFill>
              <a:latin typeface="Calibri" charset="0"/>
              <a:ea typeface="Microsoft YaHei" charset="0"/>
              <a:cs typeface="Microsoft YaHei" charset="0"/>
            </a:endParaRPr>
          </a:p>
          <a:p>
            <a:pPr marL="457200" indent="-225425" algn="just" hangingPunct="1">
              <a:lnSpc>
                <a:spcPct val="83000"/>
              </a:lnSpc>
              <a:spcBef>
                <a:spcPts val="638"/>
              </a:spcBef>
              <a:spcAft>
                <a:spcPts val="1425"/>
              </a:spcAft>
              <a:buSzPct val="4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</a:pPr>
            <a:r>
              <a:rPr lang="hu-HU" sz="1400" dirty="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épület területhatékonysági mutatója  (%) </a:t>
            </a:r>
          </a:p>
          <a:p>
            <a:pPr marL="457200" indent="-225425" algn="just" hangingPunct="1">
              <a:lnSpc>
                <a:spcPct val="83000"/>
              </a:lnSpc>
              <a:spcBef>
                <a:spcPts val="638"/>
              </a:spcBef>
              <a:spcAft>
                <a:spcPts val="1425"/>
              </a:spcAft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</a:pPr>
            <a:endParaRPr lang="hu-HU" sz="1400" dirty="0">
              <a:solidFill>
                <a:srgbClr val="000000"/>
              </a:solidFill>
              <a:latin typeface="Calibri" charset="0"/>
              <a:ea typeface="Microsoft YaHei" charset="0"/>
              <a:cs typeface="Microsoft YaHei" charset="0"/>
            </a:endParaRPr>
          </a:p>
          <a:p>
            <a:pPr marL="457200" indent="-225425" algn="just" hangingPunct="1">
              <a:lnSpc>
                <a:spcPct val="83000"/>
              </a:lnSpc>
              <a:spcBef>
                <a:spcPts val="638"/>
              </a:spcBef>
              <a:spcAft>
                <a:spcPts val="1425"/>
              </a:spcAft>
              <a:buSzPct val="4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</a:pPr>
            <a:r>
              <a:rPr lang="hu-HU" sz="1400" dirty="0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nettó/bruttó terület arány, stb. (általában %)</a:t>
            </a:r>
          </a:p>
          <a:p>
            <a:pPr marL="457200" indent="-225425" hangingPunct="1">
              <a:lnSpc>
                <a:spcPct val="83000"/>
              </a:lnSpc>
              <a:spcBef>
                <a:spcPts val="638"/>
              </a:spcBef>
              <a:spcAft>
                <a:spcPts val="1425"/>
              </a:spcAft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</a:pPr>
            <a:endParaRPr lang="hu-HU" sz="3200" dirty="0">
              <a:solidFill>
                <a:srgbClr val="000000"/>
              </a:solidFill>
              <a:latin typeface="Calibri" charset="0"/>
              <a:ea typeface="Microsoft YaHei" charset="0"/>
              <a:cs typeface="Microsoft YaHei" charset="0"/>
            </a:endParaRPr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6756400" y="6453188"/>
            <a:ext cx="2163763" cy="19685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90000" tIns="45000" rIns="90000" bIns="45000">
            <a:spAutoFit/>
          </a:bodyPr>
          <a:lstStyle/>
          <a:p>
            <a:pPr hangingPunct="1">
              <a:lnSpc>
                <a:spcPct val="100000"/>
              </a:lnSpc>
              <a:tabLst>
                <a:tab pos="723900" algn="l"/>
                <a:tab pos="1447800" algn="l"/>
              </a:tabLst>
            </a:pPr>
            <a:r>
              <a:rPr lang="hu-HU" sz="700" i="1">
                <a:solidFill>
                  <a:srgbClr val="000000"/>
                </a:solidFill>
                <a:latin typeface="Calibri" charset="0"/>
                <a:ea typeface="Microsoft YaHei" charset="0"/>
                <a:cs typeface="Microsoft YaHei" charset="0"/>
              </a:rPr>
              <a:t>Összehasonlító mérőszámok – Bérczi László, 2014.10.03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éma">
  <a:themeElements>
    <a:clrScheme name="Office-tém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-téma">
      <a:majorFont>
        <a:latin typeface="Calibri"/>
        <a:ea typeface="Microsoft YaHei"/>
        <a:cs typeface="Microsoft YaHei"/>
      </a:majorFont>
      <a:minorFont>
        <a:latin typeface="Calibri"/>
        <a:ea typeface="Microsoft YaHei"/>
        <a:cs typeface="Microsoft YaHei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Office-tém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éma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éma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éma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ém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ém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ém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éma">
  <a:themeElements>
    <a:clrScheme name="Office-tém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-téma">
      <a:majorFont>
        <a:latin typeface="Calibri"/>
        <a:ea typeface="Microsoft YaHei"/>
        <a:cs typeface="Microsoft YaHei"/>
      </a:majorFont>
      <a:minorFont>
        <a:latin typeface="Calibri"/>
        <a:ea typeface="Microsoft YaHei"/>
        <a:cs typeface="Microsoft YaHei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Office-tém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éma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éma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éma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ém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ém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ém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-téma">
  <a:themeElements>
    <a:clrScheme name="Office-tém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-téma">
      <a:majorFont>
        <a:latin typeface="Calibri"/>
        <a:ea typeface="Microsoft YaHei"/>
        <a:cs typeface="Microsoft YaHei"/>
      </a:majorFont>
      <a:minorFont>
        <a:latin typeface="Calibri"/>
        <a:ea typeface="Microsoft YaHei"/>
        <a:cs typeface="Microsoft YaHei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Office-tém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éma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éma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éma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ém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ém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ém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-té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918</Words>
  <Application>Microsoft Office PowerPoint</Application>
  <PresentationFormat>Diavetítés a képernyőre (4:3 oldalarány)</PresentationFormat>
  <Paragraphs>271</Paragraphs>
  <Slides>20</Slides>
  <Notes>20</Notes>
  <HiddenSlides>0</HiddenSlides>
  <MMClips>0</MMClips>
  <ScaleCrop>false</ScaleCrop>
  <HeadingPairs>
    <vt:vector size="4" baseType="variant">
      <vt:variant>
        <vt:lpstr>Téma</vt:lpstr>
      </vt:variant>
      <vt:variant>
        <vt:i4>3</vt:i4>
      </vt:variant>
      <vt:variant>
        <vt:lpstr>Diacímek</vt:lpstr>
      </vt:variant>
      <vt:variant>
        <vt:i4>20</vt:i4>
      </vt:variant>
    </vt:vector>
  </HeadingPairs>
  <TitlesOfParts>
    <vt:vector size="23" baseType="lpstr">
      <vt:lpstr>Office-téma</vt:lpstr>
      <vt:lpstr>Office-téma</vt:lpstr>
      <vt:lpstr>Office-téma</vt:lpstr>
      <vt:lpstr>"Összehasonlító mérőszámok az ingatlankezelésben"   EUFIM szeminárium – 2014. október 3. </vt:lpstr>
      <vt:lpstr>Ingatlankezelés - működtetés</vt:lpstr>
      <vt:lpstr>3. dia</vt:lpstr>
      <vt:lpstr>Összehasonlítás:      mit és miért?</vt:lpstr>
      <vt:lpstr>5. dia</vt:lpstr>
      <vt:lpstr>MSZ EN 15221-7  (mérőszámok) Meghatározások és rövidítések</vt:lpstr>
      <vt:lpstr>Teljesítmények mérőszámai</vt:lpstr>
      <vt:lpstr>Teljesítmények mérőszámai</vt:lpstr>
      <vt:lpstr>Teljesítmények mérőszámai</vt:lpstr>
      <vt:lpstr>10. dia</vt:lpstr>
      <vt:lpstr>11. dia</vt:lpstr>
      <vt:lpstr>12. dia</vt:lpstr>
      <vt:lpstr>13. dia</vt:lpstr>
      <vt:lpstr>EGYÉB ÖSSZEHASONLÍTÓ MUTATÓK</vt:lpstr>
      <vt:lpstr>15. dia</vt:lpstr>
      <vt:lpstr>Működési költségek</vt:lpstr>
      <vt:lpstr>TANULSÁGOK</vt:lpstr>
      <vt:lpstr>TANULSÁGOK - ÖSSZEHASONLÍTÁSOK</vt:lpstr>
      <vt:lpstr>Tennivalók</vt:lpstr>
      <vt:lpstr> Köszönöm a figyelmet 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"Összehasonlító mérőszámok az ingatlankezelésben"   EUFIM szeminárium – 2014. október 3. </dc:title>
  <cp:lastModifiedBy>berczil</cp:lastModifiedBy>
  <cp:revision>3</cp:revision>
  <cp:lastPrinted>1601-01-01T00:00:00Z</cp:lastPrinted>
  <dcterms:created xsi:type="dcterms:W3CDTF">1601-01-01T00:00:00Z</dcterms:created>
  <dcterms:modified xsi:type="dcterms:W3CDTF">2014-10-03T09:06:42Z</dcterms:modified>
</cp:coreProperties>
</file>